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5" r:id="rId2"/>
    <p:sldId id="266" r:id="rId3"/>
    <p:sldId id="267" r:id="rId4"/>
    <p:sldId id="269" r:id="rId5"/>
    <p:sldId id="268" r:id="rId6"/>
    <p:sldId id="270" r:id="rId7"/>
    <p:sldId id="262" r:id="rId8"/>
    <p:sldId id="263" r:id="rId9"/>
    <p:sldId id="264" r:id="rId10"/>
    <p:sldId id="256" r:id="rId11"/>
    <p:sldId id="258" r:id="rId12"/>
    <p:sldId id="259" r:id="rId13"/>
    <p:sldId id="260" r:id="rId14"/>
    <p:sldId id="261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1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6C66853-3F18-4DE3-9093-621651FEA0E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DC8CBD-9793-4CC5-982B-22935312821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4984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79AF13A-5633-4AE1-8C21-457AB3D967F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149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E7E8A8-B2B4-4A0C-8DDD-14CD25DA21B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2940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3C3F22E-F81B-44D3-8E7B-6859120FDC4A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881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AE231A-3208-4D89-A133-9406D7D5FF3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083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6F6612-024D-4751-8C13-0925688D27A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7842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EDC9EF-1D04-4A33-A212-EA5896B43B5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1544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7A3CDF3-0F96-42EE-BFB3-4853D533AE9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666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1AC460-8D29-4111-B3B0-D002CA27CF7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3531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EBCFE0-F82B-4964-B4AA-637F1719B0E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3812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B9E2C69F-7AC1-4085-B4FA-E2B2235F6A4B}" type="slidenum">
              <a:rPr lang="cs-CZ" altLang="cs-CZ"/>
              <a:pPr/>
              <a:t>‹#›</a:t>
            </a:fld>
            <a:endParaRPr lang="cs-CZ" altLang="cs-CZ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1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4282" y="214290"/>
            <a:ext cx="8786874" cy="1828800"/>
          </a:xfrm>
        </p:spPr>
        <p:txBody>
          <a:bodyPr anchor="t">
            <a:normAutofit/>
          </a:bodyPr>
          <a:lstStyle/>
          <a:p>
            <a:r>
              <a:rPr lang="cs-CZ" sz="4000" dirty="0" smtClean="0">
                <a:solidFill>
                  <a:schemeClr val="accent2">
                    <a:lumMod val="90000"/>
                    <a:lumOff val="10000"/>
                  </a:schemeClr>
                </a:solidFill>
              </a:rPr>
              <a:t>Tlak je fyzikální veličina</a:t>
            </a:r>
            <a:endParaRPr lang="cs-CZ" sz="4000" dirty="0">
              <a:solidFill>
                <a:schemeClr val="accent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596" y="2643182"/>
            <a:ext cx="8358246" cy="1285884"/>
          </a:xfrm>
          <a:solidFill>
            <a:schemeClr val="accent2">
              <a:lumMod val="75000"/>
              <a:lumOff val="25000"/>
            </a:schemeClr>
          </a:solidFill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Je to tlaková síla na plochu (obsah plochy).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8596" y="4572008"/>
            <a:ext cx="764386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Tlak značíme </a:t>
            </a:r>
            <a:r>
              <a:rPr lang="cs-CZ" sz="2800" b="1" i="1" dirty="0" smtClean="0">
                <a:solidFill>
                  <a:schemeClr val="accent1">
                    <a:lumMod val="50000"/>
                  </a:schemeClr>
                </a:solidFill>
              </a:rPr>
              <a:t>p.</a:t>
            </a:r>
          </a:p>
          <a:p>
            <a:endParaRPr lang="cs-CZ" dirty="0"/>
          </a:p>
          <a:p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			</a:t>
            </a:r>
            <a:endParaRPr lang="cs-CZ" sz="28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143240" y="5072074"/>
            <a:ext cx="1714512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4925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sz="3200" i="1" dirty="0" smtClean="0">
                <a:solidFill>
                  <a:schemeClr val="accent1">
                    <a:lumMod val="50000"/>
                  </a:schemeClr>
                </a:solidFill>
              </a:rPr>
              <a:t>p = F : S</a:t>
            </a:r>
            <a:endParaRPr lang="cs-CZ" sz="32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929190" y="5715016"/>
            <a:ext cx="3929090" cy="92333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Kde: 	</a:t>
            </a:r>
            <a:r>
              <a:rPr lang="cs-CZ" i="1" dirty="0" smtClean="0"/>
              <a:t>F</a:t>
            </a:r>
            <a:r>
              <a:rPr lang="cs-CZ" dirty="0" smtClean="0"/>
              <a:t> -je tlaková síla v N</a:t>
            </a:r>
          </a:p>
          <a:p>
            <a:r>
              <a:rPr lang="cs-CZ" dirty="0" smtClean="0"/>
              <a:t>	</a:t>
            </a:r>
            <a:r>
              <a:rPr lang="cs-CZ" i="1" dirty="0" smtClean="0"/>
              <a:t>S -</a:t>
            </a:r>
            <a:r>
              <a:rPr lang="cs-CZ" dirty="0" smtClean="0"/>
              <a:t> je obsah plochy v m</a:t>
            </a:r>
            <a:r>
              <a:rPr lang="cs-CZ" baseline="30000" dirty="0" smtClean="0"/>
              <a:t>2</a:t>
            </a:r>
          </a:p>
          <a:p>
            <a:r>
              <a:rPr lang="cs-CZ" dirty="0" smtClean="0"/>
              <a:t> 	</a:t>
            </a:r>
            <a:r>
              <a:rPr lang="cs-CZ" i="1" dirty="0" smtClean="0"/>
              <a:t>p </a:t>
            </a:r>
            <a:r>
              <a:rPr lang="cs-CZ" dirty="0" smtClean="0"/>
              <a:t>- je tlak v pascalech </a:t>
            </a:r>
            <a:r>
              <a:rPr lang="cs-CZ" dirty="0" err="1" smtClean="0"/>
              <a:t>Pa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3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Atmosférický tlak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 i="1"/>
              <a:t>atmosféra</a:t>
            </a:r>
            <a:r>
              <a:rPr lang="cs-CZ" altLang="cs-CZ"/>
              <a:t> je vrstva vzduchu okolo naší Země</a:t>
            </a:r>
          </a:p>
          <a:p>
            <a:r>
              <a:rPr lang="cs-CZ" altLang="cs-CZ"/>
              <a:t>v určitém objemu vzduchu je 21</a:t>
            </a:r>
            <a:r>
              <a:rPr lang="en-US" altLang="cs-CZ"/>
              <a:t>%</a:t>
            </a:r>
            <a:r>
              <a:rPr lang="cs-CZ" altLang="cs-CZ"/>
              <a:t> kyslíku, 78</a:t>
            </a:r>
            <a:r>
              <a:rPr lang="en-US" altLang="cs-CZ"/>
              <a:t>%</a:t>
            </a:r>
            <a:r>
              <a:rPr lang="cs-CZ" altLang="cs-CZ"/>
              <a:t> dusíku a 1</a:t>
            </a:r>
            <a:r>
              <a:rPr lang="en-US" altLang="cs-CZ"/>
              <a:t>%</a:t>
            </a:r>
            <a:r>
              <a:rPr lang="cs-CZ" altLang="cs-CZ"/>
              <a:t> jiných plynů, hlavně oxid uhličitý a argon </a:t>
            </a:r>
          </a:p>
          <a:p>
            <a:r>
              <a:rPr lang="cs-CZ" altLang="cs-CZ"/>
              <a:t>žijeme na dně „vzduchového moře“</a:t>
            </a:r>
          </a:p>
          <a:p>
            <a:r>
              <a:rPr lang="cs-CZ" altLang="cs-CZ"/>
              <a:t>důsledkem gravitační síly, která působí na vzduchovou vrstvu nad námi, je tlak, který nazýváme </a:t>
            </a:r>
            <a:r>
              <a:rPr lang="cs-CZ" altLang="cs-CZ" b="1" i="1"/>
              <a:t>atmosférický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Atmosférický tlak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atmosférický tlak značíme p</a:t>
            </a:r>
            <a:r>
              <a:rPr lang="cs-CZ" altLang="cs-CZ" baseline="-25000"/>
              <a:t>a</a:t>
            </a:r>
          </a:p>
          <a:p>
            <a:pPr>
              <a:lnSpc>
                <a:spcPct val="90000"/>
              </a:lnSpc>
            </a:pPr>
            <a:r>
              <a:rPr lang="cs-CZ" altLang="cs-CZ"/>
              <a:t>atmosférický tlak je obdobou hydrostatického tlaku v kapalině</a:t>
            </a:r>
          </a:p>
          <a:p>
            <a:pPr>
              <a:lnSpc>
                <a:spcPct val="90000"/>
              </a:lnSpc>
            </a:pPr>
            <a:r>
              <a:rPr lang="cs-CZ" altLang="cs-CZ"/>
              <a:t>protože vzduch je stlačitelný (na rozdíl od kapaliny), jeho hustota se s nadmořskou výškou mění</a:t>
            </a:r>
          </a:p>
          <a:p>
            <a:pPr>
              <a:lnSpc>
                <a:spcPct val="90000"/>
              </a:lnSpc>
            </a:pPr>
            <a:r>
              <a:rPr lang="cs-CZ" altLang="cs-CZ"/>
              <a:t>proto není možné počítat hodnotu atmosfé-rického tlaku obdobně jako tlak hydrostatický</a:t>
            </a:r>
          </a:p>
          <a:p>
            <a:pPr>
              <a:lnSpc>
                <a:spcPct val="90000"/>
              </a:lnSpc>
            </a:pPr>
            <a:r>
              <a:rPr lang="cs-CZ" altLang="cs-CZ"/>
              <a:t>hodnotu atmosf. tlaku určujeme měřením   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Měření atmosférického tlaku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poprvé byl atmosférický tlak změřen roku 1643 Evangelistou Torricellim, proto toto měření nazýváme </a:t>
            </a:r>
            <a:r>
              <a:rPr lang="cs-CZ" altLang="cs-CZ" b="1" i="1"/>
              <a:t>Torricelliho pokus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611188" y="4149725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611188" y="5445125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 flipV="1">
            <a:off x="2843213" y="4221163"/>
            <a:ext cx="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1476375" y="3789363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1763713" y="3789363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611188" y="4652963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1763713" y="4652963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4" name="Freeform 20"/>
          <p:cNvSpPr>
            <a:spLocks/>
          </p:cNvSpPr>
          <p:nvPr/>
        </p:nvSpPr>
        <p:spPr bwMode="auto">
          <a:xfrm>
            <a:off x="1476375" y="3573463"/>
            <a:ext cx="304800" cy="233362"/>
          </a:xfrm>
          <a:custGeom>
            <a:avLst/>
            <a:gdLst>
              <a:gd name="T0" fmla="*/ 192 w 192"/>
              <a:gd name="T1" fmla="*/ 138 h 147"/>
              <a:gd name="T2" fmla="*/ 19 w 192"/>
              <a:gd name="T3" fmla="*/ 47 h 147"/>
              <a:gd name="T4" fmla="*/ 0 w 192"/>
              <a:gd name="T5" fmla="*/ 147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47">
                <a:moveTo>
                  <a:pt x="192" y="138"/>
                </a:moveTo>
                <a:cubicBezTo>
                  <a:pt x="177" y="0"/>
                  <a:pt x="176" y="37"/>
                  <a:pt x="19" y="47"/>
                </a:cubicBezTo>
                <a:cubicBezTo>
                  <a:pt x="5" y="85"/>
                  <a:pt x="0" y="106"/>
                  <a:pt x="0" y="14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3059113" y="3284538"/>
            <a:ext cx="5976937" cy="3503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3200"/>
              <a:t>Torricelli vzal skleněnou trubici, která byla na jednom konci zatavená. Naplnil ji rtutí a pak ponořil její otevřený konec do misky se rtutí. Hladina rtuti v trubici nesahala výš než 75 cm nad hladinu v misce.</a:t>
            </a: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1476375" y="4076700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7" name="AutoShape 23"/>
          <p:cNvSpPr>
            <a:spLocks noChangeArrowheads="1"/>
          </p:cNvSpPr>
          <p:nvPr/>
        </p:nvSpPr>
        <p:spPr bwMode="auto">
          <a:xfrm>
            <a:off x="1835150" y="4076700"/>
            <a:ext cx="71438" cy="576263"/>
          </a:xfrm>
          <a:prstGeom prst="upDownArrow">
            <a:avLst>
              <a:gd name="adj1" fmla="val 50000"/>
              <a:gd name="adj2" fmla="val 16133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1908175" y="4005263"/>
            <a:ext cx="936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/>
              <a:t>75 cm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Měření atmosférického tlaku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sloupec rtuti drží v dané výšce atmosférický tlak, musí tedy platit p</a:t>
            </a:r>
            <a:r>
              <a:rPr lang="cs-CZ" altLang="cs-CZ" baseline="-25000"/>
              <a:t>a </a:t>
            </a:r>
            <a:r>
              <a:rPr lang="cs-CZ" altLang="cs-CZ"/>
              <a:t>= h . </a:t>
            </a:r>
            <a:r>
              <a:rPr lang="el-GR" altLang="cs-CZ"/>
              <a:t>ρ</a:t>
            </a:r>
            <a:r>
              <a:rPr lang="cs-CZ" altLang="cs-CZ"/>
              <a:t> . g , kde </a:t>
            </a:r>
            <a:r>
              <a:rPr lang="el-GR" altLang="cs-CZ"/>
              <a:t>ρ</a:t>
            </a:r>
            <a:r>
              <a:rPr lang="cs-CZ" altLang="cs-CZ"/>
              <a:t> je hustota rtuti</a:t>
            </a:r>
          </a:p>
          <a:p>
            <a:r>
              <a:rPr lang="cs-CZ" altLang="cs-CZ"/>
              <a:t>Torricelli určil hodnotu atmosférického tlaku,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    p</a:t>
            </a:r>
            <a:r>
              <a:rPr lang="cs-CZ" altLang="cs-CZ" baseline="-25000"/>
              <a:t>a</a:t>
            </a:r>
            <a:r>
              <a:rPr lang="cs-CZ" altLang="cs-CZ"/>
              <a:t> = 101 250 Pa, přibližně 100 000 Pa</a:t>
            </a:r>
            <a:endParaRPr lang="el-GR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Měření atmosférického tlaku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přístroje na měření tlaku nazýváme </a:t>
            </a:r>
            <a:r>
              <a:rPr lang="cs-CZ" altLang="cs-CZ" i="1"/>
              <a:t>tlakoměry </a:t>
            </a:r>
            <a:r>
              <a:rPr lang="cs-CZ" altLang="cs-CZ"/>
              <a:t>nebo </a:t>
            </a:r>
            <a:r>
              <a:rPr lang="cs-CZ" altLang="cs-CZ" i="1"/>
              <a:t>manometry</a:t>
            </a:r>
          </a:p>
          <a:p>
            <a:pPr>
              <a:lnSpc>
                <a:spcPct val="90000"/>
              </a:lnSpc>
            </a:pPr>
            <a:r>
              <a:rPr lang="cs-CZ" altLang="cs-CZ"/>
              <a:t> </a:t>
            </a:r>
            <a:r>
              <a:rPr lang="cs-CZ" altLang="cs-CZ" i="1"/>
              <a:t>rtuťový tlakoměr</a:t>
            </a:r>
            <a:r>
              <a:rPr lang="cs-CZ" altLang="cs-CZ"/>
              <a:t> – k měření atmosférického tlaku, využívá stejný princip jako Torricelli</a:t>
            </a:r>
          </a:p>
          <a:p>
            <a:pPr>
              <a:lnSpc>
                <a:spcPct val="90000"/>
              </a:lnSpc>
            </a:pPr>
            <a:r>
              <a:rPr lang="cs-CZ" altLang="cs-CZ"/>
              <a:t>aneroid – k měření atmosférického tlaku, z plechové krabičky je vyčerpán vzduch, krabička se deformuje atmosférickým tlakem</a:t>
            </a:r>
          </a:p>
          <a:p>
            <a:pPr>
              <a:lnSpc>
                <a:spcPct val="90000"/>
              </a:lnSpc>
            </a:pPr>
            <a:r>
              <a:rPr lang="cs-CZ" altLang="cs-CZ"/>
              <a:t>kovový manometr – slouží k měření tlaku na kotlech ústředního topení, plynových bombách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428860" y="428604"/>
            <a:ext cx="4857784" cy="5232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Jednotkou tlaku je pascal</a:t>
            </a:r>
            <a:endParaRPr lang="cs-CZ" sz="2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714612" y="321468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1m</a:t>
            </a:r>
            <a:endParaRPr lang="cs-CZ" dirty="0"/>
          </a:p>
        </p:txBody>
      </p:sp>
      <p:sp>
        <p:nvSpPr>
          <p:cNvPr id="7" name="Výbuch 1 6"/>
          <p:cNvSpPr/>
          <p:nvPr/>
        </p:nvSpPr>
        <p:spPr>
          <a:xfrm>
            <a:off x="214282" y="857232"/>
            <a:ext cx="2214578" cy="1571636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Jak velký je to tlak?</a:t>
            </a:r>
            <a:endParaRPr lang="cs-CZ" dirty="0"/>
          </a:p>
        </p:txBody>
      </p:sp>
      <p:sp>
        <p:nvSpPr>
          <p:cNvPr id="2" name="Kosoúhelník 1"/>
          <p:cNvSpPr/>
          <p:nvPr/>
        </p:nvSpPr>
        <p:spPr>
          <a:xfrm>
            <a:off x="2215340" y="2643182"/>
            <a:ext cx="2000264" cy="500066"/>
          </a:xfrm>
          <a:prstGeom prst="parallelogram">
            <a:avLst>
              <a:gd name="adj" fmla="val 928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4215604" y="292893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1m</a:t>
            </a:r>
            <a:endParaRPr lang="cs-CZ" dirty="0"/>
          </a:p>
        </p:txBody>
      </p:sp>
      <p:cxnSp>
        <p:nvCxnSpPr>
          <p:cNvPr id="6" name="Přímá spojovací šipka 5"/>
          <p:cNvCxnSpPr/>
          <p:nvPr/>
        </p:nvCxnSpPr>
        <p:spPr>
          <a:xfrm rot="5400000">
            <a:off x="2607852" y="2249876"/>
            <a:ext cx="1214446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3358348" y="192880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 N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57158" y="3714752"/>
            <a:ext cx="6143668" cy="83099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Tlak  jednoho pascalu vyvolá tlaková síla 1 N působící na plochu 1 m</a:t>
            </a:r>
            <a:r>
              <a:rPr lang="cs-CZ" sz="2400" b="1" baseline="30000" dirty="0" smtClean="0">
                <a:solidFill>
                  <a:srgbClr val="002060"/>
                </a:solidFill>
              </a:rPr>
              <a:t>2</a:t>
            </a:r>
            <a:r>
              <a:rPr lang="cs-CZ" sz="2400" b="1" dirty="0" smtClean="0">
                <a:solidFill>
                  <a:srgbClr val="002060"/>
                </a:solidFill>
              </a:rPr>
              <a:t>.</a:t>
            </a:r>
            <a:endParaRPr lang="cs-CZ" sz="2400" b="1" dirty="0">
              <a:solidFill>
                <a:srgbClr val="00206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215074" y="2714620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Čtverec o stranách 1 m má obsah plochy 1 m</a:t>
            </a:r>
            <a:r>
              <a:rPr lang="cs-CZ" baseline="30000" dirty="0" smtClean="0"/>
              <a:t>2</a:t>
            </a:r>
            <a:r>
              <a:rPr lang="cs-CZ" dirty="0" smtClean="0"/>
              <a:t>.</a:t>
            </a:r>
            <a:endParaRPr lang="cs-CZ" baseline="30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57158" y="5500702"/>
            <a:ext cx="6072230" cy="120032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 praxi se často setkáváme s většími tlaky:</a:t>
            </a:r>
          </a:p>
          <a:p>
            <a:r>
              <a:rPr lang="cs-CZ" sz="2400" dirty="0" smtClean="0"/>
              <a:t>1 </a:t>
            </a:r>
            <a:r>
              <a:rPr lang="cs-CZ" sz="2400" dirty="0" err="1" smtClean="0"/>
              <a:t>kPa</a:t>
            </a:r>
            <a:r>
              <a:rPr lang="cs-CZ" sz="2400" dirty="0" smtClean="0"/>
              <a:t> (</a:t>
            </a:r>
            <a:r>
              <a:rPr lang="cs-CZ" sz="2400" dirty="0" err="1" smtClean="0"/>
              <a:t>kilopascal</a:t>
            </a:r>
            <a:r>
              <a:rPr lang="cs-CZ" sz="2400" dirty="0" smtClean="0"/>
              <a:t>)     = 1 000 </a:t>
            </a:r>
            <a:r>
              <a:rPr lang="cs-CZ" sz="2400" dirty="0" err="1" smtClean="0"/>
              <a:t>Pa</a:t>
            </a:r>
            <a:endParaRPr lang="cs-CZ" sz="2400" dirty="0" smtClean="0"/>
          </a:p>
          <a:p>
            <a:r>
              <a:rPr lang="cs-CZ" sz="2400" dirty="0" smtClean="0"/>
              <a:t>1 </a:t>
            </a:r>
            <a:r>
              <a:rPr lang="cs-CZ" sz="2400" dirty="0" err="1" smtClean="0"/>
              <a:t>MPa</a:t>
            </a:r>
            <a:r>
              <a:rPr lang="cs-CZ" sz="2400" dirty="0" smtClean="0"/>
              <a:t> (</a:t>
            </a:r>
            <a:r>
              <a:rPr lang="cs-CZ" sz="2400" dirty="0" err="1" smtClean="0"/>
              <a:t>megapascal</a:t>
            </a:r>
            <a:r>
              <a:rPr lang="cs-CZ" sz="2400" dirty="0" smtClean="0"/>
              <a:t>) = 1 000 </a:t>
            </a:r>
            <a:r>
              <a:rPr lang="cs-CZ" sz="2400" dirty="0" err="1" smtClean="0"/>
              <a:t>000</a:t>
            </a:r>
            <a:r>
              <a:rPr lang="cs-CZ" sz="2400" dirty="0" smtClean="0"/>
              <a:t> </a:t>
            </a:r>
            <a:r>
              <a:rPr lang="cs-CZ" sz="2400" dirty="0" err="1" smtClean="0"/>
              <a:t>Pa</a:t>
            </a:r>
            <a:endParaRPr lang="cs-CZ" sz="2400" dirty="0"/>
          </a:p>
        </p:txBody>
      </p:sp>
      <p:sp>
        <p:nvSpPr>
          <p:cNvPr id="13" name="Jednoduché závorky 12"/>
          <p:cNvSpPr/>
          <p:nvPr/>
        </p:nvSpPr>
        <p:spPr>
          <a:xfrm>
            <a:off x="6143636" y="2714620"/>
            <a:ext cx="2643206" cy="914400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ýbuch 1 19"/>
          <p:cNvSpPr/>
          <p:nvPr/>
        </p:nvSpPr>
        <p:spPr>
          <a:xfrm>
            <a:off x="5857884" y="4500570"/>
            <a:ext cx="3000396" cy="914400"/>
          </a:xfrm>
          <a:prstGeom prst="irregularSeal1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To je malý tlak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583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5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1500"/>
                            </p:stCondLst>
                            <p:childTnLst>
                              <p:par>
                                <p:cTn id="44" presetID="18" presetClass="entr" presetSubtype="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4000"/>
                            </p:stCondLst>
                            <p:childTnLst>
                              <p:par>
                                <p:cTn id="48" presetID="18" presetClass="entr" presetSubtype="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7000"/>
                            </p:stCondLst>
                            <p:childTnLst>
                              <p:par>
                                <p:cTn id="52" presetID="2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0"/>
                            </p:stCondLst>
                            <p:childTnLst>
                              <p:par>
                                <p:cTn id="57" presetID="18" presetClass="entr" presetSubtype="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7" grpId="0" animBg="1"/>
      <p:bldP spid="2" grpId="0" animBg="1"/>
      <p:bldP spid="5" grpId="0"/>
      <p:bldP spid="8" grpId="0"/>
      <p:bldP spid="9" grpId="0" animBg="1"/>
      <p:bldP spid="11" grpId="0"/>
      <p:bldP spid="12" grpId="0" animBg="1"/>
      <p:bldP spid="13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dorovný svitek 1"/>
          <p:cNvSpPr/>
          <p:nvPr/>
        </p:nvSpPr>
        <p:spPr>
          <a:xfrm>
            <a:off x="285720" y="0"/>
            <a:ext cx="2428892" cy="1033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rgbClr val="00B0F0"/>
                </a:solidFill>
              </a:rPr>
              <a:t>Zápis do sešitu</a:t>
            </a:r>
            <a:endParaRPr lang="cs-CZ" sz="2000" b="1" dirty="0">
              <a:solidFill>
                <a:srgbClr val="00B0F0"/>
              </a:solidFill>
            </a:endParaRPr>
          </a:p>
        </p:txBody>
      </p:sp>
      <p:pic>
        <p:nvPicPr>
          <p:cNvPr id="1026" name="Picture 2" descr="C:\Documents and Settings\Fujitsu-Siemens\Local Settings\Temporary Internet Files\Content.IE5\51DDXRQI\MC900432584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0"/>
            <a:ext cx="2042886" cy="1143008"/>
          </a:xfrm>
          <a:prstGeom prst="rect">
            <a:avLst/>
          </a:prstGeom>
          <a:noFill/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571736" y="1142984"/>
            <a:ext cx="3246060" cy="7143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Tlak</a:t>
            </a:r>
            <a:endParaRPr kumimoji="0" lang="cs-CZ" sz="4100" b="1" i="0" u="none" strike="noStrike" kern="1200" cap="none" spc="0" normalizeH="0" baseline="0" noProof="0" dirty="0">
              <a:ln w="6350"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57158" y="2071678"/>
            <a:ext cx="8643998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cs-CZ" sz="2400" b="1" dirty="0" smtClean="0"/>
              <a:t>Deformační účinky síly závisí nejen na tlakové síle, ale také na velikosti plochy, na kterou síla působí.</a:t>
            </a: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00034" y="3071810"/>
            <a:ext cx="835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Tlak vypočítáme, když tlakovou sílu dělíme plochou.</a:t>
            </a:r>
            <a:endParaRPr lang="cs-CZ" sz="2400" b="1" dirty="0"/>
          </a:p>
        </p:txBody>
      </p:sp>
      <p:sp>
        <p:nvSpPr>
          <p:cNvPr id="9" name="Obdélník 8"/>
          <p:cNvSpPr/>
          <p:nvPr/>
        </p:nvSpPr>
        <p:spPr>
          <a:xfrm>
            <a:off x="3286116" y="3571876"/>
            <a:ext cx="1714512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4925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sz="3200" i="1" dirty="0" smtClean="0">
                <a:solidFill>
                  <a:schemeClr val="accent1">
                    <a:lumMod val="50000"/>
                  </a:schemeClr>
                </a:solidFill>
              </a:rPr>
              <a:t>p = F : S</a:t>
            </a:r>
            <a:endParaRPr lang="cs-CZ" sz="32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214942" y="4071942"/>
            <a:ext cx="3929058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Kde: 	</a:t>
            </a:r>
            <a:r>
              <a:rPr lang="cs-CZ" sz="2000" i="1" dirty="0" smtClean="0"/>
              <a:t>F </a:t>
            </a:r>
            <a:r>
              <a:rPr lang="cs-CZ" sz="2000" dirty="0" smtClean="0"/>
              <a:t>- je tlaková síla v N</a:t>
            </a:r>
          </a:p>
          <a:p>
            <a:r>
              <a:rPr lang="cs-CZ" sz="2000" dirty="0" smtClean="0"/>
              <a:t>	</a:t>
            </a:r>
            <a:r>
              <a:rPr lang="cs-CZ" sz="2000" i="1" dirty="0" smtClean="0"/>
              <a:t>S -</a:t>
            </a:r>
            <a:r>
              <a:rPr lang="cs-CZ" sz="2000" dirty="0" smtClean="0"/>
              <a:t> je obsah plochy v m</a:t>
            </a:r>
            <a:r>
              <a:rPr lang="cs-CZ" sz="2000" baseline="30000" dirty="0" smtClean="0"/>
              <a:t>2</a:t>
            </a:r>
          </a:p>
          <a:p>
            <a:r>
              <a:rPr lang="cs-CZ" sz="2000" dirty="0" smtClean="0"/>
              <a:t> 	</a:t>
            </a:r>
            <a:r>
              <a:rPr lang="cs-CZ" sz="2000" i="1" dirty="0" smtClean="0"/>
              <a:t>p </a:t>
            </a:r>
            <a:r>
              <a:rPr lang="cs-CZ" sz="2000" dirty="0" smtClean="0"/>
              <a:t>- je tlak v pascalech </a:t>
            </a:r>
            <a:r>
              <a:rPr lang="cs-CZ" sz="2000" dirty="0" err="1" smtClean="0"/>
              <a:t>Pa</a:t>
            </a:r>
            <a:endParaRPr lang="cs-CZ" sz="2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14282" y="5214950"/>
            <a:ext cx="8501122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Jednotkou tlaku je pascal. Vyvolá ho tlaková síla 1 N, když působí na plochu 1m</a:t>
            </a:r>
            <a:r>
              <a:rPr lang="cs-CZ" sz="2400" baseline="30000" dirty="0" smtClean="0"/>
              <a:t>2</a:t>
            </a:r>
            <a:r>
              <a:rPr lang="cs-CZ" sz="2400" dirty="0" smtClean="0"/>
              <a:t>.</a:t>
            </a:r>
            <a:endParaRPr lang="cs-CZ" sz="2400" baseline="30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14282" y="6215082"/>
            <a:ext cx="8501122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Větší jednotky jsou 1 </a:t>
            </a:r>
            <a:r>
              <a:rPr lang="cs-CZ" sz="2400" dirty="0" err="1" smtClean="0"/>
              <a:t>kPa</a:t>
            </a:r>
            <a:r>
              <a:rPr lang="cs-CZ" sz="2400" dirty="0" smtClean="0"/>
              <a:t> = 1 000 </a:t>
            </a:r>
            <a:r>
              <a:rPr lang="cs-CZ" sz="2400" dirty="0" err="1" smtClean="0"/>
              <a:t>Pa</a:t>
            </a:r>
            <a:r>
              <a:rPr lang="cs-CZ" sz="2400" dirty="0" smtClean="0"/>
              <a:t> a 1 </a:t>
            </a:r>
            <a:r>
              <a:rPr lang="cs-CZ" sz="2400" dirty="0" err="1" smtClean="0"/>
              <a:t>MPa</a:t>
            </a:r>
            <a:r>
              <a:rPr lang="cs-CZ" sz="2400" dirty="0" smtClean="0"/>
              <a:t> = 1 000 </a:t>
            </a:r>
            <a:r>
              <a:rPr lang="cs-CZ" sz="2400" dirty="0" err="1" smtClean="0"/>
              <a:t>000</a:t>
            </a:r>
            <a:r>
              <a:rPr lang="cs-CZ" sz="2400" dirty="0" smtClean="0"/>
              <a:t> </a:t>
            </a:r>
            <a:r>
              <a:rPr lang="cs-CZ" sz="2400" dirty="0" err="1" smtClean="0"/>
              <a:t>Pa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1815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Skupina 13"/>
          <p:cNvGrpSpPr/>
          <p:nvPr/>
        </p:nvGrpSpPr>
        <p:grpSpPr>
          <a:xfrm>
            <a:off x="5572132" y="2000240"/>
            <a:ext cx="2703778" cy="2357455"/>
            <a:chOff x="1071538" y="1357298"/>
            <a:chExt cx="2703778" cy="2357455"/>
          </a:xfrm>
        </p:grpSpPr>
        <p:sp>
          <p:nvSpPr>
            <p:cNvPr id="2" name="Rovnoramenný trojúhelník 1"/>
            <p:cNvSpPr/>
            <p:nvPr/>
          </p:nvSpPr>
          <p:spPr>
            <a:xfrm>
              <a:off x="1071538" y="1357298"/>
              <a:ext cx="2703778" cy="2357454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cxnSp>
          <p:nvCxnSpPr>
            <p:cNvPr id="6" name="Přímá spojovací čára 5"/>
            <p:cNvCxnSpPr/>
            <p:nvPr/>
          </p:nvCxnSpPr>
          <p:spPr>
            <a:xfrm>
              <a:off x="1643042" y="2714620"/>
              <a:ext cx="1571636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ovací čára 6"/>
            <p:cNvCxnSpPr>
              <a:endCxn id="2" idx="3"/>
            </p:cNvCxnSpPr>
            <p:nvPr/>
          </p:nvCxnSpPr>
          <p:spPr>
            <a:xfrm rot="5400000">
              <a:off x="1926872" y="3211176"/>
              <a:ext cx="1000132" cy="70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ovéPole 9"/>
            <p:cNvSpPr txBox="1"/>
            <p:nvPr/>
          </p:nvSpPr>
          <p:spPr>
            <a:xfrm>
              <a:off x="1785918" y="2928934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/>
                <a:t>p</a:t>
              </a:r>
              <a:endParaRPr lang="cs-CZ" sz="2400" dirty="0"/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2143108" y="2071678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/>
                <a:t>F</a:t>
              </a:r>
              <a:endParaRPr lang="cs-CZ" sz="2400" dirty="0"/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2571736" y="3000372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/>
                <a:t>S</a:t>
              </a:r>
              <a:endParaRPr lang="cs-CZ" sz="2400" dirty="0"/>
            </a:p>
          </p:txBody>
        </p:sp>
      </p:grpSp>
      <p:sp>
        <p:nvSpPr>
          <p:cNvPr id="15" name="TextovéPole 14"/>
          <p:cNvSpPr txBox="1"/>
          <p:nvPr/>
        </p:nvSpPr>
        <p:spPr>
          <a:xfrm>
            <a:off x="1000100" y="571480"/>
            <a:ext cx="7929618" cy="830997"/>
          </a:xfrm>
          <a:prstGeom prst="rect">
            <a:avLst/>
          </a:prstGeom>
          <a:solidFill>
            <a:schemeClr val="accent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Ze vztahu pro tlak můžeme vypočítat tlakovou sílu</a:t>
            </a:r>
          </a:p>
          <a:p>
            <a:pPr algn="ctr"/>
            <a:r>
              <a:rPr lang="cs-CZ" sz="2400" dirty="0" smtClean="0"/>
              <a:t>F = p . S</a:t>
            </a:r>
            <a:endParaRPr lang="cs-CZ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857224" y="2000240"/>
            <a:ext cx="3929090" cy="3785652"/>
          </a:xfrm>
          <a:prstGeom prst="rect">
            <a:avLst/>
          </a:prstGeom>
          <a:solidFill>
            <a:schemeClr val="accent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Pro snadnější vyjádření dalších veličin ze známého vztahu můžeme použít tuto pomůcku:</a:t>
            </a:r>
          </a:p>
          <a:p>
            <a:r>
              <a:rPr lang="cs-CZ" sz="2400" dirty="0" smtClean="0"/>
              <a:t>Požadovanou veličinu zakryjeme. Pokud jsou zbývající veličiny pod sebou,  dělíme je, pokud jsou vedle sebe, násobíme je.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512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296974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Pásový traktor s hmotností 18 t a obsahem jednoho pásu 2 m</a:t>
            </a:r>
            <a:r>
              <a:rPr lang="cs-CZ" sz="2800" baseline="30000" dirty="0" smtClean="0">
                <a:solidFill>
                  <a:schemeClr val="tx1"/>
                </a:solidFill>
              </a:rPr>
              <a:t>2  </a:t>
            </a:r>
            <a:r>
              <a:rPr lang="cs-CZ" sz="2800" dirty="0" smtClean="0">
                <a:solidFill>
                  <a:schemeClr val="tx1"/>
                </a:solidFill>
              </a:rPr>
              <a:t>stojí na sněhu. Jakým tlakem působí na sníh?</a:t>
            </a:r>
            <a:endParaRPr lang="cs-CZ" sz="2800" baseline="300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857364"/>
            <a:ext cx="8715436" cy="44519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Řešení:</a:t>
            </a:r>
          </a:p>
          <a:p>
            <a:pPr>
              <a:buNone/>
            </a:pPr>
            <a:r>
              <a:rPr lang="cs-CZ" dirty="0" smtClean="0"/>
              <a:t>m = 20 000 kg – na sníh působí tlaková síla - </a:t>
            </a:r>
          </a:p>
          <a:p>
            <a:pPr>
              <a:buNone/>
            </a:pPr>
            <a:r>
              <a:rPr lang="cs-CZ" dirty="0" smtClean="0"/>
              <a:t>F = 200 000 N</a:t>
            </a:r>
          </a:p>
          <a:p>
            <a:pPr>
              <a:buNone/>
            </a:pPr>
            <a:r>
              <a:rPr lang="cs-CZ" dirty="0" smtClean="0"/>
              <a:t>S = 4 m</a:t>
            </a:r>
            <a:r>
              <a:rPr lang="cs-CZ" baseline="30000" dirty="0" smtClean="0"/>
              <a:t>2 </a:t>
            </a:r>
            <a:endParaRPr lang="cs-CZ" dirty="0" smtClean="0"/>
          </a:p>
          <a:p>
            <a:pPr>
              <a:buNone/>
            </a:pPr>
            <a:r>
              <a:rPr lang="cs-CZ" u="sng" dirty="0" smtClean="0"/>
              <a:t>p = ?              .</a:t>
            </a:r>
          </a:p>
          <a:p>
            <a:pPr>
              <a:buNone/>
            </a:pPr>
            <a:r>
              <a:rPr lang="cs-CZ" dirty="0" smtClean="0"/>
              <a:t>p = F : S</a:t>
            </a:r>
          </a:p>
          <a:p>
            <a:pPr>
              <a:buNone/>
            </a:pPr>
            <a:r>
              <a:rPr lang="cs-CZ" dirty="0" smtClean="0"/>
              <a:t>p = 200 000 : 4= 50 000 (</a:t>
            </a:r>
            <a:r>
              <a:rPr lang="cs-CZ" dirty="0" err="1" smtClean="0"/>
              <a:t>Pa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Traktor vyvolá tlak 50 000 </a:t>
            </a:r>
            <a:r>
              <a:rPr lang="cs-CZ" dirty="0" err="1" smtClean="0"/>
              <a:t>Pa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02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ýbuch 1 1"/>
          <p:cNvSpPr/>
          <p:nvPr/>
        </p:nvSpPr>
        <p:spPr>
          <a:xfrm>
            <a:off x="357158" y="214290"/>
            <a:ext cx="3286148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Úloha</a:t>
            </a:r>
            <a:endParaRPr lang="cs-CZ" dirty="0"/>
          </a:p>
        </p:txBody>
      </p:sp>
      <p:pic>
        <p:nvPicPr>
          <p:cNvPr id="4" name="Picture 18" descr="C:\Documents and Settings\Fujitsu-Siemens\Local Settings\Temporary Internet Files\Content.IE5\MEN7NW0J\MC900337876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500042"/>
            <a:ext cx="2428892" cy="1181787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285720" y="1500174"/>
            <a:ext cx="5857916" cy="1200329"/>
          </a:xfrm>
          <a:prstGeom prst="rect">
            <a:avLst/>
          </a:prstGeom>
          <a:solidFill>
            <a:schemeClr val="accent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Tank vyvolá na zem tlak 50 </a:t>
            </a:r>
            <a:r>
              <a:rPr lang="cs-CZ" sz="2400" dirty="0" err="1" smtClean="0"/>
              <a:t>kPa</a:t>
            </a:r>
            <a:r>
              <a:rPr lang="cs-CZ" sz="2400" dirty="0" smtClean="0"/>
              <a:t>, šířka pásů je 8 m</a:t>
            </a:r>
            <a:r>
              <a:rPr lang="cs-CZ" sz="2400" baseline="30000" dirty="0" smtClean="0"/>
              <a:t>2</a:t>
            </a:r>
            <a:r>
              <a:rPr lang="cs-CZ" sz="2400" dirty="0" smtClean="0"/>
              <a:t>. Jakou tlakovou silou působí? Jaká je hmotnost tanku?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85720" y="3714752"/>
            <a:ext cx="7429552" cy="2677656"/>
          </a:xfrm>
          <a:prstGeom prst="rect">
            <a:avLst/>
          </a:prstGeom>
          <a:solidFill>
            <a:schemeClr val="accent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 = 50 </a:t>
            </a:r>
            <a:r>
              <a:rPr lang="cs-CZ" sz="2400" dirty="0" err="1" smtClean="0"/>
              <a:t>kPa</a:t>
            </a:r>
            <a:r>
              <a:rPr lang="cs-CZ" sz="2400" dirty="0" smtClean="0"/>
              <a:t> = 50 000Pa</a:t>
            </a:r>
          </a:p>
          <a:p>
            <a:r>
              <a:rPr lang="cs-CZ" sz="2400" dirty="0" smtClean="0"/>
              <a:t>S = 8 m</a:t>
            </a:r>
            <a:r>
              <a:rPr lang="cs-CZ" sz="2400" baseline="30000" dirty="0" smtClean="0"/>
              <a:t>2</a:t>
            </a:r>
          </a:p>
          <a:p>
            <a:r>
              <a:rPr lang="cs-CZ" sz="2400" u="sng" dirty="0" smtClean="0"/>
              <a:t>F = ?             .</a:t>
            </a:r>
          </a:p>
          <a:p>
            <a:r>
              <a:rPr lang="cs-CZ" sz="2400" dirty="0" smtClean="0"/>
              <a:t>F = p . S</a:t>
            </a:r>
          </a:p>
          <a:p>
            <a:r>
              <a:rPr lang="cs-CZ" sz="2400" dirty="0" smtClean="0"/>
              <a:t>F = 50 000 . 8 = 400 000 N</a:t>
            </a:r>
          </a:p>
          <a:p>
            <a:r>
              <a:rPr lang="cs-CZ" sz="2400" dirty="0" smtClean="0"/>
              <a:t>Tlaková síla je 400 000 N</a:t>
            </a:r>
          </a:p>
          <a:p>
            <a:r>
              <a:rPr lang="cs-CZ" sz="2400" u="sng" dirty="0" smtClean="0"/>
              <a:t>Hmotnost tanku je 40 </a:t>
            </a:r>
            <a:r>
              <a:rPr lang="cs-CZ" sz="2400" u="sng" dirty="0" err="1" smtClean="0"/>
              <a:t>t</a:t>
            </a:r>
            <a:r>
              <a:rPr lang="cs-CZ" sz="2400" u="sng" dirty="0" smtClean="0"/>
              <a:t>.</a:t>
            </a:r>
            <a:endParaRPr lang="cs-CZ" sz="2400" u="sng" dirty="0"/>
          </a:p>
        </p:txBody>
      </p:sp>
      <p:sp>
        <p:nvSpPr>
          <p:cNvPr id="7" name="Výbuch 1 6"/>
          <p:cNvSpPr/>
          <p:nvPr/>
        </p:nvSpPr>
        <p:spPr>
          <a:xfrm>
            <a:off x="357158" y="2643182"/>
            <a:ext cx="2428892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Řešení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590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" y="188640"/>
            <a:ext cx="9144000" cy="6526485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1600" b="1" dirty="0" smtClean="0">
                <a:solidFill>
                  <a:srgbClr val="FF0000"/>
                </a:solidFill>
              </a:rPr>
              <a:t>Tlaková síla a tlak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sz="12800" dirty="0" smtClean="0">
              <a:solidFill>
                <a:srgbClr val="BC2814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2800" b="1" dirty="0">
                <a:solidFill>
                  <a:srgbClr val="FF0000"/>
                </a:solidFill>
              </a:rPr>
              <a:t>t</a:t>
            </a:r>
            <a:r>
              <a:rPr lang="cs-CZ" sz="12800" b="1" dirty="0" smtClean="0">
                <a:solidFill>
                  <a:srgbClr val="FF0000"/>
                </a:solidFill>
              </a:rPr>
              <a:t>lak</a:t>
            </a:r>
            <a:r>
              <a:rPr lang="cs-CZ" sz="12800" dirty="0" smtClean="0">
                <a:solidFill>
                  <a:srgbClr val="FF0000"/>
                </a:solidFill>
              </a:rPr>
              <a:t> –</a:t>
            </a:r>
            <a:r>
              <a:rPr lang="cs-CZ" sz="12800" dirty="0" smtClean="0">
                <a:solidFill>
                  <a:srgbClr val="994D00"/>
                </a:solidFill>
              </a:rPr>
              <a:t>	</a:t>
            </a:r>
            <a:r>
              <a:rPr lang="cs-CZ" sz="12800" dirty="0" smtClean="0"/>
              <a:t>plynu - vzduchu /atmosférický/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2800" dirty="0" smtClean="0"/>
              <a:t>			kapaliny - vody /hydrostatický/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2800" dirty="0" smtClean="0"/>
              <a:t>			pevného tělesa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12800" dirty="0" smtClean="0"/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12800" dirty="0" smtClean="0">
                <a:solidFill>
                  <a:srgbClr val="994D00"/>
                </a:solidFill>
              </a:rPr>
              <a:t> </a:t>
            </a:r>
            <a:r>
              <a:rPr lang="cs-CZ" sz="12800" dirty="0" smtClean="0"/>
              <a:t>na podložku působí tělesa vlivem své tíhy     </a:t>
            </a:r>
          </a:p>
          <a:p>
            <a:pPr marL="45720" indent="0" eaLnBrk="1" hangingPunct="1">
              <a:buNone/>
              <a:defRPr/>
            </a:pPr>
            <a:r>
              <a:rPr lang="cs-CZ" sz="12800" dirty="0"/>
              <a:t> </a:t>
            </a:r>
            <a:r>
              <a:rPr lang="cs-CZ" sz="12800" dirty="0" smtClean="0"/>
              <a:t>    kolmo</a:t>
            </a:r>
            <a:r>
              <a:rPr lang="cs-CZ" sz="12800" b="1" dirty="0" smtClean="0"/>
              <a:t> </a:t>
            </a:r>
            <a:r>
              <a:rPr lang="cs-CZ" sz="12800" b="1" dirty="0" smtClean="0">
                <a:solidFill>
                  <a:srgbClr val="C00000"/>
                </a:solidFill>
              </a:rPr>
              <a:t>tlakovou silou</a:t>
            </a:r>
            <a:r>
              <a:rPr lang="cs-CZ" sz="12800" dirty="0" smtClean="0">
                <a:solidFill>
                  <a:srgbClr val="C00000"/>
                </a:solidFill>
              </a:rPr>
              <a:t> </a:t>
            </a:r>
            <a:endParaRPr lang="cs-CZ" sz="12800" dirty="0" smtClean="0">
              <a:solidFill>
                <a:srgbClr val="994D00"/>
              </a:solidFill>
            </a:endParaRP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1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12800" dirty="0" smtClean="0"/>
              <a:t>boty a lyže ve sněhu, závaží, kolík do země,     </a:t>
            </a:r>
          </a:p>
          <a:p>
            <a:pPr marL="45720" indent="0" eaLnBrk="1" hangingPunct="1">
              <a:buNone/>
              <a:defRPr/>
            </a:pPr>
            <a:r>
              <a:rPr lang="cs-CZ" sz="12800" dirty="0"/>
              <a:t> </a:t>
            </a:r>
            <a:r>
              <a:rPr lang="cs-CZ" sz="12800" dirty="0" smtClean="0"/>
              <a:t>    řezání nožem, těleso na podložce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2800" dirty="0" smtClean="0">
                <a:solidFill>
                  <a:schemeClr val="accent6">
                    <a:lumMod val="50000"/>
                  </a:schemeClr>
                </a:solidFill>
              </a:rPr>
              <a:t>			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2800" dirty="0" smtClean="0"/>
              <a:t>		     </a:t>
            </a:r>
          </a:p>
        </p:txBody>
      </p:sp>
    </p:spTree>
    <p:extLst>
      <p:ext uri="{BB962C8B-B14F-4D97-AF65-F5344CB8AC3E}">
        <p14:creationId xmlns:p14="http://schemas.microsoft.com/office/powerpoint/2010/main" val="392035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2875" y="285750"/>
            <a:ext cx="9109645" cy="6572250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200" dirty="0" smtClean="0"/>
              <a:t>tlaková síla se rozkládá na plochu, způsobuje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3200" dirty="0" smtClean="0"/>
              <a:t>     deformaci – vytváří tzv</a:t>
            </a:r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cs-CZ" sz="3200" b="1" dirty="0" smtClean="0">
                <a:solidFill>
                  <a:srgbClr val="C00000"/>
                </a:solidFill>
              </a:rPr>
              <a:t>tlak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3200" b="1" i="1" dirty="0" smtClean="0">
                <a:solidFill>
                  <a:srgbClr val="C00000"/>
                </a:solidFill>
              </a:rPr>
              <a:t>tlak lze zmenšit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3200" dirty="0" smtClean="0"/>
              <a:t>a/ zvětšením plochy –  pásy, kola, lyže, sněžnice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3200" dirty="0" smtClean="0"/>
              <a:t>b/ zmenšením tlakové síly –  nižší hmotnost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eaLnBrk="1" hangingPunct="1">
              <a:buFontTx/>
              <a:buChar char="-"/>
              <a:defRPr/>
            </a:pPr>
            <a:endParaRPr lang="cs-CZ" dirty="0" smtClean="0"/>
          </a:p>
        </p:txBody>
      </p:sp>
      <p:pic>
        <p:nvPicPr>
          <p:cNvPr id="6146" name="Picture 2" descr="C:\Users\ZSTREBON\AppData\Local\Microsoft\Windows\Temporary Internet Files\Content.IE5\1ZU83S3S\MC9003378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79" y="3284984"/>
            <a:ext cx="299070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ZSTREBON\AppData\Local\Microsoft\Windows\Temporary Internet Files\Content.IE5\1ZU83S3S\MC90032088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0878" y="3513232"/>
            <a:ext cx="1772418" cy="1499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ZSTREBON\AppData\Local\Microsoft\Windows\Temporary Internet Files\Content.IE5\4ZR9VBDC\MC90032453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498134"/>
            <a:ext cx="1777483" cy="1515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ZSTREBON\AppData\Local\Microsoft\Windows\Temporary Internet Files\Content.IE5\9LIJR6PS\MC90031831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137958"/>
            <a:ext cx="2306799" cy="153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Users\ZSTREBON\AppData\Local\Microsoft\Windows\Temporary Internet Files\Content.IE5\4ZR9VBDC\MC90032048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58870">
            <a:off x="875261" y="4851841"/>
            <a:ext cx="1767535" cy="184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C:\Users\ZSTREBON\AppData\Local\Microsoft\Windows\Temporary Internet Files\Content.IE5\9LIJR6PS\MC900352311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86315">
            <a:off x="3478553" y="5313252"/>
            <a:ext cx="1785042" cy="1181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594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>
              <a:buNone/>
              <a:defRPr/>
            </a:pPr>
            <a:r>
              <a:rPr lang="cs-CZ" sz="3200" b="1" i="1" dirty="0">
                <a:solidFill>
                  <a:srgbClr val="C00000"/>
                </a:solidFill>
              </a:rPr>
              <a:t>tlak lze zvětšit</a:t>
            </a:r>
          </a:p>
          <a:p>
            <a:pPr>
              <a:buNone/>
              <a:defRPr/>
            </a:pPr>
            <a:r>
              <a:rPr lang="cs-CZ" sz="3200" dirty="0"/>
              <a:t>a/ zmenšením plochy – špička jehly, hřebíku</a:t>
            </a:r>
            <a:r>
              <a:rPr lang="cs-CZ" sz="3200" dirty="0" smtClean="0"/>
              <a:t>,                 ostří </a:t>
            </a:r>
            <a:r>
              <a:rPr lang="cs-CZ" sz="3200" dirty="0"/>
              <a:t>nože, sekyry, podpatek</a:t>
            </a:r>
          </a:p>
          <a:p>
            <a:pPr>
              <a:buNone/>
              <a:defRPr/>
            </a:pPr>
            <a:r>
              <a:rPr lang="cs-CZ" sz="3200" dirty="0"/>
              <a:t>b/zvětšení tlakové síly - lis</a:t>
            </a:r>
          </a:p>
          <a:p>
            <a:pPr marL="45720" indent="0">
              <a:buNone/>
            </a:pPr>
            <a:endParaRPr lang="cs-CZ" dirty="0"/>
          </a:p>
        </p:txBody>
      </p:sp>
      <p:pic>
        <p:nvPicPr>
          <p:cNvPr id="7170" name="Picture 2" descr="C:\Users\ZSTREBON\AppData\Local\Microsoft\Windows\Temporary Internet Files\Content.IE5\1ZU83S3S\MP90038710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76872"/>
            <a:ext cx="1736592" cy="243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ZSTREBON\AppData\Local\Microsoft\Windows\Temporary Internet Files\Content.IE5\4ZR9VBDC\MP900302867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905054" y="1793456"/>
            <a:ext cx="2096632" cy="2939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ZSTREBON\AppData\Local\Microsoft\Windows\Temporary Internet Files\Content.IE5\QXOMYNFP\MP900404922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014" y="2152613"/>
            <a:ext cx="3109247" cy="2220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Users\ZSTREBON\AppData\Local\Microsoft\Windows\Temporary Internet Files\Content.IE5\4ZR9VBDC\MP900401143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833248"/>
            <a:ext cx="1736592" cy="1830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 descr="C:\Users\ZSTREBON\AppData\Local\Microsoft\Windows\Temporary Internet Files\Content.IE5\QXOMYNFP\MC90024223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628892"/>
            <a:ext cx="1852629" cy="2124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7" name="Picture 9" descr="C:\Users\ZSTREBON\AppData\Local\Microsoft\Windows\Temporary Internet Files\Content.IE5\1ZU83S3S\MC900250489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104703"/>
            <a:ext cx="2150198" cy="2593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345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udění">
  <a:themeElements>
    <a:clrScheme name="Proudění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Proudění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oudění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udění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172</TotalTime>
  <Words>702</Words>
  <Application>Microsoft Office PowerPoint</Application>
  <PresentationFormat>Předvádění na obrazovce (4:3)</PresentationFormat>
  <Paragraphs>101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Garamond</vt:lpstr>
      <vt:lpstr>Times New Roman</vt:lpstr>
      <vt:lpstr>Wingdings</vt:lpstr>
      <vt:lpstr>Proudění</vt:lpstr>
      <vt:lpstr>Tlak je fyzikální veličina</vt:lpstr>
      <vt:lpstr>Prezentace aplikace PowerPoint</vt:lpstr>
      <vt:lpstr>Prezentace aplikace PowerPoint</vt:lpstr>
      <vt:lpstr>Prezentace aplikace PowerPoint</vt:lpstr>
      <vt:lpstr>Pásový traktor s hmotností 18 t a obsahem jednoho pásu 2 m2  stojí na sněhu. Jakým tlakem působí na sníh?</vt:lpstr>
      <vt:lpstr>Prezentace aplikace PowerPoint</vt:lpstr>
      <vt:lpstr>Prezentace aplikace PowerPoint</vt:lpstr>
      <vt:lpstr>Prezentace aplikace PowerPoint</vt:lpstr>
      <vt:lpstr>Prezentace aplikace PowerPoint</vt:lpstr>
      <vt:lpstr>Atmosférický tlak</vt:lpstr>
      <vt:lpstr>Atmosférický tlak</vt:lpstr>
      <vt:lpstr>Měření atmosférického tlaku</vt:lpstr>
      <vt:lpstr>Měření atmosférického tlaku</vt:lpstr>
      <vt:lpstr>Měření atmosférického tlaku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Atmosférický tlak</dc:title>
  <dc:creator>Leoš Fikeis</dc:creator>
  <cp:lastModifiedBy>Uživatel</cp:lastModifiedBy>
  <cp:revision>11</cp:revision>
  <dcterms:created xsi:type="dcterms:W3CDTF">2012-03-24T19:23:37Z</dcterms:created>
  <dcterms:modified xsi:type="dcterms:W3CDTF">2019-04-15T09:53:01Z</dcterms:modified>
</cp:coreProperties>
</file>