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8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F6C72-FB26-44B9-B1B5-27F0DB370649}" type="datetimeFigureOut">
              <a:rPr lang="cs-CZ" smtClean="0"/>
              <a:pPr/>
              <a:t>29.4.2019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12B2-5819-49ED-B959-EBC1171071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10447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F6C72-FB26-44B9-B1B5-27F0DB370649}" type="datetimeFigureOut">
              <a:rPr lang="cs-CZ" smtClean="0"/>
              <a:pPr/>
              <a:t>29.4.2019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12B2-5819-49ED-B959-EBC1171071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15205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F6C72-FB26-44B9-B1B5-27F0DB370649}" type="datetimeFigureOut">
              <a:rPr lang="cs-CZ" smtClean="0"/>
              <a:pPr/>
              <a:t>29.4.2019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12B2-5819-49ED-B959-EBC1171071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868856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F6C72-FB26-44B9-B1B5-27F0DB370649}" type="datetimeFigureOut">
              <a:rPr lang="cs-CZ" smtClean="0"/>
              <a:pPr/>
              <a:t>29.4.2019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12B2-5819-49ED-B959-EBC1171071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775393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F6C72-FB26-44B9-B1B5-27F0DB370649}" type="datetimeFigureOut">
              <a:rPr lang="cs-CZ" smtClean="0"/>
              <a:pPr/>
              <a:t>29.4.2019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12B2-5819-49ED-B959-EBC1171071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978890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F6C72-FB26-44B9-B1B5-27F0DB370649}" type="datetimeFigureOut">
              <a:rPr lang="cs-CZ" smtClean="0"/>
              <a:pPr/>
              <a:t>29.4.2019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12B2-5819-49ED-B959-EBC1171071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693357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F6C72-FB26-44B9-B1B5-27F0DB370649}" type="datetimeFigureOut">
              <a:rPr lang="cs-CZ" smtClean="0"/>
              <a:pPr/>
              <a:t>29.4.2019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12B2-5819-49ED-B959-EBC1171071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313072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F6C72-FB26-44B9-B1B5-27F0DB370649}" type="datetimeFigureOut">
              <a:rPr lang="cs-CZ" smtClean="0"/>
              <a:pPr/>
              <a:t>29.4.2019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12B2-5819-49ED-B959-EBC1171071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848630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F6C72-FB26-44B9-B1B5-27F0DB370649}" type="datetimeFigureOut">
              <a:rPr lang="cs-CZ" smtClean="0"/>
              <a:pPr/>
              <a:t>29.4.2019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12B2-5819-49ED-B959-EBC1171071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76783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F6C72-FB26-44B9-B1B5-27F0DB370649}" type="datetimeFigureOut">
              <a:rPr lang="cs-CZ" smtClean="0"/>
              <a:pPr/>
              <a:t>29.4.2019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932212B2-5819-49ED-B959-EBC1171071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5210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F6C72-FB26-44B9-B1B5-27F0DB370649}" type="datetimeFigureOut">
              <a:rPr lang="cs-CZ" smtClean="0"/>
              <a:pPr/>
              <a:t>29.4.2019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12B2-5819-49ED-B959-EBC1171071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88589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F6C72-FB26-44B9-B1B5-27F0DB370649}" type="datetimeFigureOut">
              <a:rPr lang="cs-CZ" smtClean="0"/>
              <a:pPr/>
              <a:t>29.4.2019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12B2-5819-49ED-B959-EBC1171071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49944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F6C72-FB26-44B9-B1B5-27F0DB370649}" type="datetimeFigureOut">
              <a:rPr lang="cs-CZ" smtClean="0"/>
              <a:pPr/>
              <a:t>29.4.2019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12B2-5819-49ED-B959-EBC1171071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07387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F6C72-FB26-44B9-B1B5-27F0DB370649}" type="datetimeFigureOut">
              <a:rPr lang="cs-CZ" smtClean="0"/>
              <a:pPr/>
              <a:t>29.4.2019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12B2-5819-49ED-B959-EBC1171071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43958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F6C72-FB26-44B9-B1B5-27F0DB370649}" type="datetimeFigureOut">
              <a:rPr lang="cs-CZ" smtClean="0"/>
              <a:pPr/>
              <a:t>29.4.2019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12B2-5819-49ED-B959-EBC1171071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39601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F6C72-FB26-44B9-B1B5-27F0DB370649}" type="datetimeFigureOut">
              <a:rPr lang="cs-CZ" smtClean="0"/>
              <a:pPr/>
              <a:t>29.4.2019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12B2-5819-49ED-B959-EBC1171071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58802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F6C72-FB26-44B9-B1B5-27F0DB370649}" type="datetimeFigureOut">
              <a:rPr lang="cs-CZ" smtClean="0"/>
              <a:pPr/>
              <a:t>29.4.2019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12B2-5819-49ED-B959-EBC1171071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96929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4AF6C72-FB26-44B9-B1B5-27F0DB370649}" type="datetimeFigureOut">
              <a:rPr lang="cs-CZ" smtClean="0"/>
              <a:pPr/>
              <a:t>29.4.2019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32212B2-5819-49ED-B959-EBC11710712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42479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A7FC514-CF50-4AC7-8445-7EB73593C6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Česká renesance a humanismus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3A01AC8F-B73F-4C02-AF98-06D256D0A6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Nejvýznamnější představitelé </a:t>
            </a:r>
          </a:p>
          <a:p>
            <a:r>
              <a:rPr lang="cs-CZ" b="1" dirty="0"/>
              <a:t>české renesanční a humanistické literatury</a:t>
            </a:r>
          </a:p>
        </p:txBody>
      </p:sp>
    </p:spTree>
    <p:extLst>
      <p:ext uri="{BB962C8B-B14F-4D97-AF65-F5344CB8AC3E}">
        <p14:creationId xmlns:p14="http://schemas.microsoft.com/office/powerpoint/2010/main" xmlns="" val="223927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08CF54B-B095-4585-8716-0824F1842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Jan Blahoslav</a:t>
            </a:r>
            <a:br>
              <a:rPr lang="cs-CZ" dirty="0"/>
            </a:br>
            <a:r>
              <a:rPr lang="cs-CZ" dirty="0"/>
              <a:t>(1523-1571)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9E8CF59-FB43-4D6C-AF4C-BD25DA19B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Pedagog, překladatel, hudební teoretik, básník</a:t>
            </a:r>
          </a:p>
          <a:p>
            <a:r>
              <a:rPr lang="cs-CZ" dirty="0"/>
              <a:t>biskup jednoty bratrské v Ivančicích</a:t>
            </a:r>
          </a:p>
          <a:p>
            <a:r>
              <a:rPr lang="cs-CZ" dirty="0"/>
              <a:t>Z měšťanské rodiny, studia v Německu</a:t>
            </a:r>
          </a:p>
          <a:p>
            <a:r>
              <a:rPr lang="cs-CZ" dirty="0"/>
              <a:t>Jako jeden z prvních Čechů nosil brýle</a:t>
            </a:r>
          </a:p>
        </p:txBody>
      </p:sp>
    </p:spTree>
    <p:extLst>
      <p:ext uri="{BB962C8B-B14F-4D97-AF65-F5344CB8AC3E}">
        <p14:creationId xmlns:p14="http://schemas.microsoft.com/office/powerpoint/2010/main" xmlns="" val="84773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1B89DCC-A2E7-44A0-8386-54BDA46A1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601579"/>
          </a:xfrm>
        </p:spPr>
        <p:txBody>
          <a:bodyPr>
            <a:normAutofit fontScale="90000"/>
          </a:bodyPr>
          <a:lstStyle/>
          <a:p>
            <a:r>
              <a:rPr lang="cs-CZ" dirty="0"/>
              <a:t>Z díla: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A70FE0B-04DF-4573-A68D-3C78EB7BA2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287379"/>
            <a:ext cx="10018713" cy="4503821"/>
          </a:xfrm>
        </p:spPr>
        <p:txBody>
          <a:bodyPr/>
          <a:lstStyle/>
          <a:p>
            <a:r>
              <a:rPr lang="cs-CZ" b="1" dirty="0"/>
              <a:t>Akta jednoty bratrské</a:t>
            </a:r>
            <a:br>
              <a:rPr lang="cs-CZ" b="1" dirty="0"/>
            </a:br>
            <a:r>
              <a:rPr lang="cs-CZ" dirty="0"/>
              <a:t>- kronika – dějiny jednoty bratrské</a:t>
            </a:r>
            <a:br>
              <a:rPr lang="cs-CZ" dirty="0"/>
            </a:br>
            <a:r>
              <a:rPr lang="cs-CZ" dirty="0"/>
              <a:t>- obsahuje všechny důležité listiny, dopisy, zápisky z jednání</a:t>
            </a:r>
          </a:p>
          <a:p>
            <a:r>
              <a:rPr lang="cs-CZ" b="1" dirty="0"/>
              <a:t>Filipika proti </a:t>
            </a:r>
            <a:r>
              <a:rPr lang="cs-CZ" b="1" dirty="0" err="1"/>
              <a:t>misomusům</a:t>
            </a:r>
            <a:r>
              <a:rPr lang="cs-CZ" b="1" dirty="0"/>
              <a:t> (1567)</a:t>
            </a:r>
            <a:br>
              <a:rPr lang="cs-CZ" b="1" dirty="0"/>
            </a:br>
            <a:r>
              <a:rPr lang="cs-CZ" dirty="0"/>
              <a:t>- obhajuje význam vzdělání pro každého člověka, vzdělání není zbytečnost</a:t>
            </a:r>
            <a:br>
              <a:rPr lang="cs-CZ" dirty="0"/>
            </a:br>
            <a:r>
              <a:rPr lang="cs-CZ" dirty="0"/>
              <a:t>- </a:t>
            </a:r>
            <a:r>
              <a:rPr lang="cs-CZ" dirty="0" err="1"/>
              <a:t>misomusové</a:t>
            </a:r>
            <a:r>
              <a:rPr lang="cs-CZ" dirty="0"/>
              <a:t> = nepřátelé múz -&gt; nepřátelé vzdělání a umění</a:t>
            </a:r>
            <a:br>
              <a:rPr lang="cs-CZ" dirty="0"/>
            </a:br>
            <a:r>
              <a:rPr lang="cs-CZ" dirty="0"/>
              <a:t>- filipika = polemika, ohnivý projev</a:t>
            </a:r>
            <a:br>
              <a:rPr lang="cs-CZ" dirty="0"/>
            </a:br>
            <a:r>
              <a:rPr lang="cs-CZ" dirty="0"/>
              <a:t>- vzdělání má význam jen tehdy, je-li spojeno se zbožností a činností prospěšnou ostatním</a:t>
            </a:r>
            <a:br>
              <a:rPr lang="cs-CZ" dirty="0"/>
            </a:br>
            <a:r>
              <a:rPr lang="cs-CZ" dirty="0"/>
              <a:t>- spis napsán za jednu noc, má pouze 8 a půl strany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117243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97DB46F-4AE5-40A8-8805-08FD170FA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F7881B2-90A4-4395-94F4-19C4FAE88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996214"/>
            <a:ext cx="10018713" cy="5175986"/>
          </a:xfrm>
        </p:spPr>
        <p:txBody>
          <a:bodyPr/>
          <a:lstStyle/>
          <a:p>
            <a:r>
              <a:rPr lang="cs-CZ" dirty="0"/>
              <a:t>Český překlad </a:t>
            </a:r>
            <a:r>
              <a:rPr lang="cs-CZ" b="1" dirty="0"/>
              <a:t>Nového zákona </a:t>
            </a:r>
            <a:r>
              <a:rPr lang="cs-CZ" dirty="0"/>
              <a:t>(1564)</a:t>
            </a:r>
            <a:br>
              <a:rPr lang="cs-CZ" dirty="0"/>
            </a:br>
            <a:r>
              <a:rPr lang="cs-CZ" dirty="0"/>
              <a:t>- Užita nejnovější spisovná čeština</a:t>
            </a:r>
            <a:br>
              <a:rPr lang="cs-CZ" dirty="0"/>
            </a:br>
            <a:r>
              <a:rPr lang="cs-CZ" dirty="0"/>
              <a:t>- po Blahoslavově smrti přeložili učenci jednoty bratrské nově i </a:t>
            </a:r>
            <a:r>
              <a:rPr lang="cs-CZ" b="1" dirty="0"/>
              <a:t>Starý zákon</a:t>
            </a:r>
            <a:br>
              <a:rPr lang="cs-CZ" b="1" dirty="0"/>
            </a:br>
            <a:r>
              <a:rPr lang="cs-CZ" b="1" dirty="0"/>
              <a:t>- </a:t>
            </a:r>
            <a:r>
              <a:rPr lang="cs-CZ" dirty="0"/>
              <a:t>tyto překlady byly poté ještě upraveny a nově vytištěny v Kralicích na Moravě -&gt; </a:t>
            </a:r>
            <a:r>
              <a:rPr lang="cs-CZ" b="1" dirty="0"/>
              <a:t>Bible kralická </a:t>
            </a:r>
            <a:r>
              <a:rPr lang="cs-CZ" dirty="0"/>
              <a:t>(1579-1594)</a:t>
            </a:r>
          </a:p>
          <a:p>
            <a:r>
              <a:rPr lang="cs-CZ" b="1" dirty="0"/>
              <a:t>Gramatika česká </a:t>
            </a:r>
            <a:r>
              <a:rPr lang="cs-CZ" dirty="0"/>
              <a:t>(1571)</a:t>
            </a:r>
            <a:br>
              <a:rPr lang="cs-CZ" dirty="0"/>
            </a:br>
            <a:r>
              <a:rPr lang="cs-CZ" dirty="0"/>
              <a:t>- určeno překladatelům Písma svatého</a:t>
            </a:r>
            <a:br>
              <a:rPr lang="cs-CZ" dirty="0"/>
            </a:br>
            <a:r>
              <a:rPr lang="cs-CZ" dirty="0"/>
              <a:t>- jak správně překládat slova i celá souvětí, aby byl text dokonalý a krásný</a:t>
            </a:r>
            <a:br>
              <a:rPr lang="cs-CZ" dirty="0"/>
            </a:br>
            <a:r>
              <a:rPr lang="cs-CZ" dirty="0"/>
              <a:t>- vzorná čeština, bez jakýchkoli hovorových výrazů</a:t>
            </a:r>
            <a:br>
              <a:rPr lang="cs-CZ" dirty="0"/>
            </a:br>
            <a:r>
              <a:rPr lang="cs-CZ" dirty="0"/>
              <a:t>- rytmičnost, libozvučnost textu</a:t>
            </a:r>
          </a:p>
          <a:p>
            <a:r>
              <a:rPr lang="cs-CZ" b="1" dirty="0"/>
              <a:t>Musica </a:t>
            </a:r>
            <a:r>
              <a:rPr lang="cs-CZ" dirty="0"/>
              <a:t>(1558)</a:t>
            </a:r>
            <a:br>
              <a:rPr lang="cs-CZ" dirty="0"/>
            </a:br>
            <a:r>
              <a:rPr lang="cs-CZ" dirty="0"/>
              <a:t>- učebnice hudební teorie (základní hudební termíny, skladatelé atd.)</a:t>
            </a:r>
          </a:p>
        </p:txBody>
      </p:sp>
    </p:spTree>
    <p:extLst>
      <p:ext uri="{BB962C8B-B14F-4D97-AF65-F5344CB8AC3E}">
        <p14:creationId xmlns:p14="http://schemas.microsoft.com/office/powerpoint/2010/main" xmlns="" val="172306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BD34300-B012-46E9-A9F0-064341280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21656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F223D88-DC14-47D2-9045-4335296BA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685801"/>
            <a:ext cx="10018713" cy="5105399"/>
          </a:xfrm>
        </p:spPr>
        <p:txBody>
          <a:bodyPr/>
          <a:lstStyle/>
          <a:p>
            <a:r>
              <a:rPr lang="cs-CZ" b="1" dirty="0" err="1"/>
              <a:t>Šamotulský</a:t>
            </a:r>
            <a:r>
              <a:rPr lang="cs-CZ" b="1" dirty="0"/>
              <a:t> kancionál </a:t>
            </a:r>
            <a:r>
              <a:rPr lang="cs-CZ" dirty="0"/>
              <a:t>(1561) </a:t>
            </a:r>
            <a:br>
              <a:rPr lang="cs-CZ" dirty="0"/>
            </a:br>
            <a:r>
              <a:rPr lang="cs-CZ" dirty="0"/>
              <a:t>- soubor duchovních písní (754) od jednoty bratrské</a:t>
            </a:r>
            <a:br>
              <a:rPr lang="cs-CZ" dirty="0"/>
            </a:br>
            <a:r>
              <a:rPr lang="cs-CZ" dirty="0"/>
              <a:t>- Jan Blahoslav některé složil nebo upravil</a:t>
            </a:r>
            <a:br>
              <a:rPr lang="cs-CZ" dirty="0"/>
            </a:br>
            <a:r>
              <a:rPr lang="cs-CZ" dirty="0"/>
              <a:t>- vytištěno v polských </a:t>
            </a:r>
            <a:r>
              <a:rPr lang="cs-CZ" dirty="0" err="1"/>
              <a:t>Szamotulech</a:t>
            </a:r>
            <a:r>
              <a:rPr lang="cs-CZ" dirty="0"/>
              <a:t> (obava z domácí cenzury)</a:t>
            </a:r>
            <a:br>
              <a:rPr lang="cs-CZ" dirty="0"/>
            </a:br>
            <a:r>
              <a:rPr lang="cs-CZ" dirty="0"/>
              <a:t>- později upraveno a vytištěno v Ivančicích -&gt; </a:t>
            </a:r>
            <a:r>
              <a:rPr lang="cs-CZ" b="1" dirty="0"/>
              <a:t>Ivančický kancionál</a:t>
            </a:r>
          </a:p>
          <a:p>
            <a:r>
              <a:rPr lang="cs-CZ" b="1" dirty="0"/>
              <a:t>Vady kazatelů </a:t>
            </a:r>
            <a:r>
              <a:rPr lang="cs-CZ" dirty="0"/>
              <a:t>(1571)</a:t>
            </a:r>
            <a:br>
              <a:rPr lang="cs-CZ" dirty="0"/>
            </a:br>
            <a:r>
              <a:rPr lang="cs-CZ" dirty="0"/>
              <a:t>- jak vést kázání, aby mělo náležitou úroveň</a:t>
            </a:r>
            <a:br>
              <a:rPr lang="cs-CZ" dirty="0"/>
            </a:br>
            <a:r>
              <a:rPr lang="cs-CZ" dirty="0"/>
              <a:t>- např. povrchní řeči, lenivost, pohodlnost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14890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688174D-266D-41C4-AA8A-E16A838E8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Daniel Adam z Veleslavína</a:t>
            </a:r>
            <a:br>
              <a:rPr lang="cs-CZ" dirty="0"/>
            </a:br>
            <a:r>
              <a:rPr lang="cs-CZ" dirty="0"/>
              <a:t>(1546-1599)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8ECC83A-DEE3-4DF5-8406-330FD1EE86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Nakladatel, spisovatel, autor slovníků</a:t>
            </a:r>
          </a:p>
          <a:p>
            <a:r>
              <a:rPr lang="cs-CZ" dirty="0"/>
              <a:t>Přednášel historii na UK</a:t>
            </a:r>
          </a:p>
          <a:p>
            <a:r>
              <a:rPr lang="cs-CZ" dirty="0"/>
              <a:t>Oženil se s dcerou knihtiskaře Jiřího </a:t>
            </a:r>
            <a:r>
              <a:rPr lang="cs-CZ" dirty="0" err="1"/>
              <a:t>Melantricha</a:t>
            </a:r>
            <a:endParaRPr lang="cs-CZ" dirty="0"/>
          </a:p>
          <a:p>
            <a:r>
              <a:rPr lang="cs-CZ" dirty="0"/>
              <a:t>Vydal např. Herbář od Pietra </a:t>
            </a:r>
            <a:r>
              <a:rPr lang="cs-CZ" dirty="0" err="1"/>
              <a:t>Mattioliho</a:t>
            </a:r>
            <a:endParaRPr lang="cs-CZ" dirty="0"/>
          </a:p>
          <a:p>
            <a:r>
              <a:rPr lang="cs-CZ" dirty="0"/>
              <a:t>Tzv. veleslavínská čeština = čeština od konce 16.století (pro svou kultivovanost vzor pro jazykovědu doby českého národního obrození)</a:t>
            </a:r>
          </a:p>
        </p:txBody>
      </p:sp>
    </p:spTree>
    <p:extLst>
      <p:ext uri="{BB962C8B-B14F-4D97-AF65-F5344CB8AC3E}">
        <p14:creationId xmlns:p14="http://schemas.microsoft.com/office/powerpoint/2010/main" xmlns="" val="97527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6801BF5-B646-4CDB-B6AB-FAF0FBFD5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505326"/>
          </a:xfrm>
        </p:spPr>
        <p:txBody>
          <a:bodyPr>
            <a:normAutofit fontScale="90000"/>
          </a:bodyPr>
          <a:lstStyle/>
          <a:p>
            <a:r>
              <a:rPr lang="cs-CZ" dirty="0"/>
              <a:t>Z díla: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4DC3B1C-76A8-46B8-811D-033CFB24C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191127"/>
            <a:ext cx="10018713" cy="4600073"/>
          </a:xfrm>
        </p:spPr>
        <p:txBody>
          <a:bodyPr/>
          <a:lstStyle/>
          <a:p>
            <a:r>
              <a:rPr lang="cs-CZ" b="1" dirty="0"/>
              <a:t>Les </a:t>
            </a:r>
            <a:r>
              <a:rPr lang="cs-CZ" b="1" dirty="0" smtClean="0"/>
              <a:t>čtyřjazyčný </a:t>
            </a:r>
            <a:r>
              <a:rPr lang="cs-CZ" dirty="0" smtClean="0"/>
              <a:t>(1598)</a:t>
            </a:r>
            <a:r>
              <a:rPr lang="cs-CZ" b="1" dirty="0"/>
              <a:t/>
            </a:r>
            <a:br>
              <a:rPr lang="cs-CZ" b="1" dirty="0"/>
            </a:br>
            <a:r>
              <a:rPr lang="cs-CZ" dirty="0"/>
              <a:t>- česko-latinsko-řecko-německý slovník</a:t>
            </a:r>
            <a:br>
              <a:rPr lang="cs-CZ" dirty="0"/>
            </a:br>
            <a:r>
              <a:rPr lang="cs-CZ" dirty="0"/>
              <a:t>- více než 10 000 hesel</a:t>
            </a:r>
          </a:p>
          <a:p>
            <a:r>
              <a:rPr lang="cs-CZ" b="1" dirty="0"/>
              <a:t>Kalendář historický </a:t>
            </a:r>
            <a:r>
              <a:rPr lang="cs-CZ" dirty="0"/>
              <a:t>(1578)</a:t>
            </a:r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>- </a:t>
            </a:r>
            <a:r>
              <a:rPr lang="cs-CZ" dirty="0"/>
              <a:t>jakési kalendárium (k jednotlivým dnům v roce přiřadil důležité události z české historie)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97379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38FE977-F60B-40E0-B1AE-DB629EBA1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Kryštof Harant z Polžic a Bezdružic</a:t>
            </a:r>
            <a:br>
              <a:rPr lang="cs-CZ" dirty="0"/>
            </a:br>
            <a:r>
              <a:rPr lang="cs-CZ" dirty="0"/>
              <a:t>(1564-1621)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264E3D4-CE58-4D95-8863-B4CFC56255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213811"/>
            <a:ext cx="10018713" cy="4054642"/>
          </a:xfrm>
        </p:spPr>
        <p:txBody>
          <a:bodyPr>
            <a:normAutofit/>
          </a:bodyPr>
          <a:lstStyle/>
          <a:p>
            <a:r>
              <a:rPr lang="cs-CZ" dirty="0"/>
              <a:t>Diplomat, spisovatel, cestovatel, hudební skladatel</a:t>
            </a:r>
          </a:p>
          <a:p>
            <a:r>
              <a:rPr lang="cs-CZ" dirty="0"/>
              <a:t>Ovládal 7 jazyků (např. hebrejštinu, řečtinu)</a:t>
            </a:r>
          </a:p>
          <a:p>
            <a:r>
              <a:rPr lang="cs-CZ" dirty="0"/>
              <a:t>Zúčastnil se povstání českých stavů, po bitvě na Bílé hoře zatčen a r. 1621 popraven </a:t>
            </a:r>
          </a:p>
          <a:p>
            <a:r>
              <a:rPr lang="cs-CZ" b="1" dirty="0"/>
              <a:t>Putování aneb Cesta z království českého do Benátek, odtud po moři do země Svaté, země Judské a dále do Egypta </a:t>
            </a:r>
            <a:r>
              <a:rPr lang="cs-CZ" dirty="0"/>
              <a:t>(1608)</a:t>
            </a:r>
            <a:br>
              <a:rPr lang="cs-CZ" dirty="0"/>
            </a:br>
            <a:r>
              <a:rPr lang="cs-CZ" dirty="0"/>
              <a:t>- cestopis</a:t>
            </a:r>
            <a:br>
              <a:rPr lang="cs-CZ" dirty="0"/>
            </a:br>
            <a:r>
              <a:rPr lang="cs-CZ" dirty="0"/>
              <a:t>- autorovy vlastní ilustrace a překlady latinských básní</a:t>
            </a:r>
          </a:p>
        </p:txBody>
      </p:sp>
    </p:spTree>
    <p:extLst>
      <p:ext uri="{BB962C8B-B14F-4D97-AF65-F5344CB8AC3E}">
        <p14:creationId xmlns:p14="http://schemas.microsoft.com/office/powerpoint/2010/main" xmlns="" val="355755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0BFDBAC-E787-454D-8BE4-A8C6C4E91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Mikuláš Dačický z </a:t>
            </a:r>
            <a:r>
              <a:rPr lang="cs-CZ" dirty="0" err="1"/>
              <a:t>Heslova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(1555-1626)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BD52C32-0580-484F-BC47-ADD6FB635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177716"/>
            <a:ext cx="10018713" cy="3994483"/>
          </a:xfrm>
        </p:spPr>
        <p:txBody>
          <a:bodyPr>
            <a:normAutofit/>
          </a:bodyPr>
          <a:lstStyle/>
          <a:p>
            <a:r>
              <a:rPr lang="cs-CZ" dirty="0"/>
              <a:t>Básník, kronikář</a:t>
            </a:r>
          </a:p>
          <a:p>
            <a:r>
              <a:rPr lang="cs-CZ" dirty="0"/>
              <a:t>Bydlel v Kutné Hoře (vlastnil podíl ve stříbrném dole)</a:t>
            </a:r>
          </a:p>
          <a:p>
            <a:r>
              <a:rPr lang="cs-CZ" dirty="0"/>
              <a:t>Vedl nevázaný život, rád se bavil </a:t>
            </a:r>
          </a:p>
          <a:p>
            <a:r>
              <a:rPr lang="cs-CZ" b="1" dirty="0"/>
              <a:t>Paměti</a:t>
            </a:r>
            <a:r>
              <a:rPr lang="cs-CZ" dirty="0"/>
              <a:t> (1610-1626)</a:t>
            </a:r>
            <a:br>
              <a:rPr lang="cs-CZ" dirty="0"/>
            </a:br>
            <a:r>
              <a:rPr lang="cs-CZ" dirty="0"/>
              <a:t>- vlastní memoárové zápisy (verše, ironie, nadsázka, smysl pro humor)</a:t>
            </a:r>
            <a:br>
              <a:rPr lang="cs-CZ" dirty="0"/>
            </a:br>
            <a:r>
              <a:rPr lang="cs-CZ" dirty="0"/>
              <a:t>- každodenní život, podmínky těžby stříbra, městská politická situace…</a:t>
            </a:r>
          </a:p>
          <a:p>
            <a:r>
              <a:rPr lang="cs-CZ" b="1" dirty="0"/>
              <a:t>Prostopravda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- satirické veršované skladby</a:t>
            </a:r>
            <a:br>
              <a:rPr lang="cs-CZ" dirty="0"/>
            </a:br>
            <a:r>
              <a:rPr lang="cs-CZ" dirty="0"/>
              <a:t>- kritika společnosti, zejm. katolické církve (úplatky, touha po bohatství atd.)</a:t>
            </a:r>
          </a:p>
        </p:txBody>
      </p:sp>
    </p:spTree>
    <p:extLst>
      <p:ext uri="{BB962C8B-B14F-4D97-AF65-F5344CB8AC3E}">
        <p14:creationId xmlns:p14="http://schemas.microsoft.com/office/powerpoint/2010/main" xmlns="" val="68695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C29FA64-5CCB-4161-9BC6-3A0DA514D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 základní proudy české literatury: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28D0094-22B5-4CA1-A163-CA90BE931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Latinský </a:t>
            </a:r>
          </a:p>
          <a:p>
            <a:r>
              <a:rPr lang="cs-CZ" dirty="0"/>
              <a:t>Český – snaha ČJ vyrovnat se světovým jazykům; tzv. humanistická čeština</a:t>
            </a:r>
          </a:p>
        </p:txBody>
      </p:sp>
    </p:spTree>
    <p:extLst>
      <p:ext uri="{BB962C8B-B14F-4D97-AF65-F5344CB8AC3E}">
        <p14:creationId xmlns:p14="http://schemas.microsoft.com/office/powerpoint/2010/main" xmlns="" val="211585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B272173-6024-4C97-9641-9D785BAAA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Bohuslav </a:t>
            </a:r>
            <a:r>
              <a:rPr lang="cs-CZ" dirty="0" err="1"/>
              <a:t>Hasištejnský</a:t>
            </a:r>
            <a:r>
              <a:rPr lang="cs-CZ" dirty="0"/>
              <a:t> z Lobkovic</a:t>
            </a:r>
            <a:br>
              <a:rPr lang="cs-CZ" dirty="0"/>
            </a:br>
            <a:r>
              <a:rPr lang="cs-CZ" dirty="0"/>
              <a:t>(1461-1510)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0B76059-8E6D-4790-B90B-47487BE53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Básník, cestovatel (Evropa, Sýrie, Egypt), vzdělání získal v Itálii</a:t>
            </a:r>
          </a:p>
          <a:p>
            <a:r>
              <a:rPr lang="cs-CZ" dirty="0"/>
              <a:t>Hrad </a:t>
            </a:r>
            <a:r>
              <a:rPr lang="cs-CZ" dirty="0" err="1"/>
              <a:t>Hasištejn</a:t>
            </a:r>
            <a:r>
              <a:rPr lang="cs-CZ" dirty="0"/>
              <a:t> (Krušné hory, dnes zřícenina)</a:t>
            </a:r>
          </a:p>
          <a:p>
            <a:r>
              <a:rPr lang="cs-CZ" dirty="0"/>
              <a:t>U dvora krále Vladislava II. Jagellonského</a:t>
            </a:r>
          </a:p>
          <a:p>
            <a:r>
              <a:rPr lang="cs-CZ" dirty="0"/>
              <a:t>Češtinu považoval za „barbarský“ jazyk -&gt; psal pouze latinsky</a:t>
            </a:r>
          </a:p>
        </p:txBody>
      </p:sp>
    </p:spTree>
    <p:extLst>
      <p:ext uri="{BB962C8B-B14F-4D97-AF65-F5344CB8AC3E}">
        <p14:creationId xmlns:p14="http://schemas.microsoft.com/office/powerpoint/2010/main" xmlns="" val="281214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D97E69F-7DB6-4CF4-897E-F50454868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Nejvýznamnější díla: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3EDE185-0FC6-4028-BA5B-49E129DBBA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Žaloba k svatému Václavu na mravy Čechů </a:t>
            </a:r>
            <a:r>
              <a:rPr lang="cs-CZ" dirty="0"/>
              <a:t>(1489)</a:t>
            </a:r>
            <a:br>
              <a:rPr lang="cs-CZ" dirty="0"/>
            </a:br>
            <a:r>
              <a:rPr lang="cs-CZ" dirty="0"/>
              <a:t>- satirický spis</a:t>
            </a:r>
            <a:br>
              <a:rPr lang="cs-CZ" dirty="0"/>
            </a:br>
            <a:r>
              <a:rPr lang="cs-CZ" dirty="0"/>
              <a:t>- kritika zejm. české šlechty, všeobecný úpadek společnosti</a:t>
            </a:r>
          </a:p>
          <a:p>
            <a:r>
              <a:rPr lang="cs-CZ" b="1" dirty="0"/>
              <a:t>O lidské ubohosti </a:t>
            </a:r>
            <a:r>
              <a:rPr lang="cs-CZ" dirty="0"/>
              <a:t>(1495)</a:t>
            </a:r>
            <a:br>
              <a:rPr lang="cs-CZ" dirty="0"/>
            </a:br>
            <a:r>
              <a:rPr lang="cs-CZ" dirty="0"/>
              <a:t>- traktát</a:t>
            </a:r>
          </a:p>
          <a:p>
            <a:r>
              <a:rPr lang="cs-CZ" b="1" dirty="0" err="1"/>
              <a:t>Karlotě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- sbírka milostné poezie</a:t>
            </a:r>
            <a:br>
              <a:rPr lang="cs-CZ" dirty="0"/>
            </a:br>
            <a:r>
              <a:rPr lang="cs-CZ" dirty="0"/>
              <a:t>- oslava ženské krásy a mravnosti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45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E12EFC7-0E72-4AC0-86E1-26B10D2AC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Hynek z Poděbrad</a:t>
            </a:r>
            <a:br>
              <a:rPr lang="cs-CZ" dirty="0"/>
            </a:br>
            <a:r>
              <a:rPr lang="cs-CZ" dirty="0"/>
              <a:t>(1452-1492)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2426D6F-F0D1-4603-B037-6DE12268D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Syn krále Jiřího z Poděbrad; básník, diplomat</a:t>
            </a:r>
          </a:p>
          <a:p>
            <a:r>
              <a:rPr lang="cs-CZ" dirty="0"/>
              <a:t>Do češtiny překládá např. Dekameron</a:t>
            </a:r>
          </a:p>
          <a:p>
            <a:r>
              <a:rPr lang="cs-CZ" dirty="0"/>
              <a:t>Milostná poezie (výrazné znaky: erotika, ironie)</a:t>
            </a:r>
          </a:p>
          <a:p>
            <a:r>
              <a:rPr lang="cs-CZ" b="1" dirty="0"/>
              <a:t>Májový sen </a:t>
            </a:r>
            <a:r>
              <a:rPr lang="cs-CZ" dirty="0"/>
              <a:t>(90.léta 15.stol.)</a:t>
            </a:r>
            <a:br>
              <a:rPr lang="cs-CZ" dirty="0"/>
            </a:br>
            <a:r>
              <a:rPr lang="cs-CZ" dirty="0"/>
              <a:t>- milostná báseň</a:t>
            </a:r>
            <a:br>
              <a:rPr lang="cs-CZ" dirty="0"/>
            </a:br>
            <a:r>
              <a:rPr lang="cs-CZ" dirty="0"/>
              <a:t>- líčení milostné scény v májové době</a:t>
            </a:r>
            <a:br>
              <a:rPr lang="cs-CZ" dirty="0"/>
            </a:br>
            <a:r>
              <a:rPr lang="cs-CZ" dirty="0"/>
              <a:t>- byl to však jen sen, místo milenky objímá polštář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92885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EC214CE-C576-4FC0-90ED-0A33379F2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Viktorin Kornel ze Všehrd</a:t>
            </a:r>
            <a:br>
              <a:rPr lang="cs-CZ" dirty="0"/>
            </a:br>
            <a:r>
              <a:rPr lang="cs-CZ" dirty="0"/>
              <a:t>(1460-1520)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3577233-B97A-4728-8FCB-C698956AF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Překladatel (z řečtiny, latiny), právník, povýšen do šlechtického stavu</a:t>
            </a:r>
          </a:p>
          <a:p>
            <a:r>
              <a:rPr lang="cs-CZ" dirty="0"/>
              <a:t>Přál rozkvětu měšťanstva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2723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5979315-6743-444C-850D-1AE389168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854242"/>
          </a:xfrm>
        </p:spPr>
        <p:txBody>
          <a:bodyPr/>
          <a:lstStyle/>
          <a:p>
            <a:r>
              <a:rPr lang="cs-CZ" dirty="0"/>
              <a:t>Z díla: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907D162-E763-490D-81CE-5CCB227B9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323475"/>
            <a:ext cx="10018713" cy="4467726"/>
          </a:xfrm>
        </p:spPr>
        <p:txBody>
          <a:bodyPr>
            <a:normAutofit/>
          </a:bodyPr>
          <a:lstStyle/>
          <a:p>
            <a:r>
              <a:rPr lang="cs-CZ" b="1" dirty="0"/>
              <a:t>Knihy o napravení padlého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- překlad z řeckého originálu</a:t>
            </a:r>
            <a:br>
              <a:rPr lang="cs-CZ" dirty="0"/>
            </a:br>
            <a:r>
              <a:rPr lang="cs-CZ" dirty="0"/>
              <a:t>- vlastní předmluva -&gt; stanovuje </a:t>
            </a:r>
            <a:r>
              <a:rPr lang="cs-CZ" b="1" dirty="0"/>
              <a:t>program českého humanismu</a:t>
            </a:r>
            <a:r>
              <a:rPr lang="cs-CZ" dirty="0"/>
              <a:t>: </a:t>
            </a:r>
            <a:br>
              <a:rPr lang="cs-CZ" dirty="0"/>
            </a:br>
            <a:r>
              <a:rPr lang="cs-CZ" dirty="0"/>
              <a:t>- ČJ se může stále rozvíjet, má stejnou pozici jako ostatní jazyky</a:t>
            </a:r>
            <a:br>
              <a:rPr lang="cs-CZ" dirty="0"/>
            </a:br>
            <a:r>
              <a:rPr lang="cs-CZ" dirty="0"/>
              <a:t>- český vzdělanec by měl psát česky a obohacovat tak český jazyk (psát latinsky je zbytečné – latinská literatura už je tak dost bohatá)</a:t>
            </a:r>
          </a:p>
          <a:p>
            <a:r>
              <a:rPr lang="cs-CZ" b="1" dirty="0"/>
              <a:t>O </a:t>
            </a:r>
            <a:r>
              <a:rPr lang="cs-CZ" b="1" dirty="0" err="1"/>
              <a:t>práviech</a:t>
            </a:r>
            <a:r>
              <a:rPr lang="cs-CZ" b="1" dirty="0"/>
              <a:t>, o </a:t>
            </a:r>
            <a:r>
              <a:rPr lang="cs-CZ" b="1" dirty="0" err="1"/>
              <a:t>súdiech</a:t>
            </a:r>
            <a:r>
              <a:rPr lang="cs-CZ" b="1" dirty="0"/>
              <a:t> i o </a:t>
            </a:r>
            <a:r>
              <a:rPr lang="cs-CZ" b="1" dirty="0" err="1"/>
              <a:t>dskách</a:t>
            </a:r>
            <a:r>
              <a:rPr lang="cs-CZ" b="1" dirty="0"/>
              <a:t> země české devatery </a:t>
            </a:r>
            <a:r>
              <a:rPr lang="cs-CZ" dirty="0"/>
              <a:t>(1499)</a:t>
            </a:r>
            <a:br>
              <a:rPr lang="cs-CZ" dirty="0"/>
            </a:br>
            <a:r>
              <a:rPr lang="cs-CZ" dirty="0"/>
              <a:t>- právní zákoník (zdroj: zemské desky)</a:t>
            </a:r>
            <a:br>
              <a:rPr lang="cs-CZ" dirty="0"/>
            </a:br>
            <a:r>
              <a:rPr lang="cs-CZ" dirty="0"/>
              <a:t>- neschvaloval velké množství práv (majetku, pozemků) šlechty</a:t>
            </a:r>
            <a:br>
              <a:rPr lang="cs-CZ" dirty="0"/>
            </a:br>
            <a:r>
              <a:rPr lang="cs-CZ" dirty="0"/>
              <a:t>- pozemky by měly patřit městům -&gt; návrh neprošel</a:t>
            </a:r>
          </a:p>
        </p:txBody>
      </p:sp>
    </p:spTree>
    <p:extLst>
      <p:ext uri="{BB962C8B-B14F-4D97-AF65-F5344CB8AC3E}">
        <p14:creationId xmlns:p14="http://schemas.microsoft.com/office/powerpoint/2010/main" xmlns="" val="82236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7F7F88E-416C-47A1-A43A-36F54C3FE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Václav Hájek z Libočan</a:t>
            </a:r>
            <a:br>
              <a:rPr lang="cs-CZ" dirty="0"/>
            </a:br>
            <a:r>
              <a:rPr lang="cs-CZ" dirty="0"/>
              <a:t>(?-1553)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638967A-C00B-40E9-8A3C-F3AA5961F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Kněz, kronikář, z kališnické rodiny (Žatecko)</a:t>
            </a:r>
          </a:p>
          <a:p>
            <a:r>
              <a:rPr lang="cs-CZ" dirty="0"/>
              <a:t>Přestoupil na katolickou víru</a:t>
            </a:r>
          </a:p>
          <a:p>
            <a:r>
              <a:rPr lang="cs-CZ" dirty="0"/>
              <a:t>Děkan na Karlštejně (od r. 1527)</a:t>
            </a:r>
          </a:p>
        </p:txBody>
      </p:sp>
    </p:spTree>
    <p:extLst>
      <p:ext uri="{BB962C8B-B14F-4D97-AF65-F5344CB8AC3E}">
        <p14:creationId xmlns:p14="http://schemas.microsoft.com/office/powerpoint/2010/main" xmlns="" val="53503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471759F-6665-4E83-9921-162BAAB0F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94084"/>
          </a:xfrm>
        </p:spPr>
        <p:txBody>
          <a:bodyPr/>
          <a:lstStyle/>
          <a:p>
            <a:r>
              <a:rPr lang="cs-CZ" dirty="0"/>
              <a:t>Nejvýznamnější dílo: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B706FA5-590D-4940-9DFA-E30B18D6A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479885"/>
            <a:ext cx="10018713" cy="4311315"/>
          </a:xfrm>
        </p:spPr>
        <p:txBody>
          <a:bodyPr/>
          <a:lstStyle/>
          <a:p>
            <a:r>
              <a:rPr lang="cs-CZ" b="1" dirty="0"/>
              <a:t>Kronika česká </a:t>
            </a:r>
            <a:r>
              <a:rPr lang="cs-CZ" dirty="0"/>
              <a:t>(vyd. 1541)</a:t>
            </a:r>
            <a:br>
              <a:rPr lang="cs-CZ" dirty="0"/>
            </a:br>
            <a:r>
              <a:rPr lang="cs-CZ" dirty="0"/>
              <a:t>- psáno v letech 1534-1539</a:t>
            </a:r>
            <a:br>
              <a:rPr lang="cs-CZ" dirty="0"/>
            </a:br>
            <a:r>
              <a:rPr lang="cs-CZ" dirty="0"/>
              <a:t>- příchod praotce Čecha (644) -&gt; korunovace Ferdinanda I. Habsburského (1526)</a:t>
            </a:r>
            <a:br>
              <a:rPr lang="cs-CZ" dirty="0"/>
            </a:br>
            <a:r>
              <a:rPr lang="cs-CZ" dirty="0"/>
              <a:t>- zdroj: dobové listiny, vyprávění pamětníků, </a:t>
            </a:r>
            <a:r>
              <a:rPr lang="cs-CZ" b="1" dirty="0"/>
              <a:t>vlastní fantazie</a:t>
            </a:r>
            <a:br>
              <a:rPr lang="cs-CZ" b="1" dirty="0"/>
            </a:br>
            <a:r>
              <a:rPr lang="cs-CZ" b="1" dirty="0"/>
              <a:t>- </a:t>
            </a:r>
            <a:r>
              <a:rPr lang="cs-CZ" dirty="0"/>
              <a:t>dlouho považováno za důvěryhodný zdroj, až v době NO podrobeno velké kritice</a:t>
            </a:r>
            <a:br>
              <a:rPr lang="cs-CZ" dirty="0"/>
            </a:br>
            <a:r>
              <a:rPr lang="cs-CZ" dirty="0"/>
              <a:t>- chválí zde šlechtu a katolickou církev (po Bílé hoře nebylo dílo zakázáno)</a:t>
            </a:r>
            <a:br>
              <a:rPr lang="cs-CZ" dirty="0"/>
            </a:br>
            <a:r>
              <a:rPr lang="cs-CZ" dirty="0"/>
              <a:t>- slavná minulost Čechů, chtěl jim vzdát hold</a:t>
            </a:r>
            <a:br>
              <a:rPr lang="cs-CZ" dirty="0"/>
            </a:br>
            <a:r>
              <a:rPr lang="cs-CZ" dirty="0"/>
              <a:t>- velmi čtivé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382914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a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TM03457496[[fn=Paralaxa]]</Template>
  <TotalTime>296</TotalTime>
  <Words>386</Words>
  <Application>Microsoft Office PowerPoint</Application>
  <PresentationFormat>Vlastní</PresentationFormat>
  <Paragraphs>65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Paralaxa</vt:lpstr>
      <vt:lpstr>Česká renesance a humanismus</vt:lpstr>
      <vt:lpstr>2 základní proudy české literatury:</vt:lpstr>
      <vt:lpstr>Bohuslav Hasištejnský z Lobkovic (1461-1510)</vt:lpstr>
      <vt:lpstr>Nejvýznamnější díla:</vt:lpstr>
      <vt:lpstr>Hynek z Poděbrad (1452-1492)</vt:lpstr>
      <vt:lpstr>Viktorin Kornel ze Všehrd (1460-1520)</vt:lpstr>
      <vt:lpstr>Z díla:</vt:lpstr>
      <vt:lpstr>Václav Hájek z Libočan (?-1553)</vt:lpstr>
      <vt:lpstr>Nejvýznamnější dílo:</vt:lpstr>
      <vt:lpstr>Jan Blahoslav (1523-1571)</vt:lpstr>
      <vt:lpstr>Z díla:</vt:lpstr>
      <vt:lpstr>Snímek 12</vt:lpstr>
      <vt:lpstr>Snímek 13</vt:lpstr>
      <vt:lpstr>Daniel Adam z Veleslavína (1546-1599)</vt:lpstr>
      <vt:lpstr>Z díla:</vt:lpstr>
      <vt:lpstr>Kryštof Harant z Polžic a Bezdružic (1564-1621)</vt:lpstr>
      <vt:lpstr>Mikuláš Dačický z Heslova (1555-1626)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Česká renesance a humanismus</dc:title>
  <dc:creator>Michaela Zahrádková</dc:creator>
  <cp:lastModifiedBy>Michaela</cp:lastModifiedBy>
  <cp:revision>20</cp:revision>
  <dcterms:created xsi:type="dcterms:W3CDTF">2019-04-27T09:01:47Z</dcterms:created>
  <dcterms:modified xsi:type="dcterms:W3CDTF">2019-04-29T07:37:29Z</dcterms:modified>
</cp:coreProperties>
</file>