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77" r:id="rId3"/>
    <p:sldId id="256" r:id="rId4"/>
    <p:sldId id="263" r:id="rId5"/>
    <p:sldId id="269" r:id="rId6"/>
    <p:sldId id="264" r:id="rId7"/>
    <p:sldId id="270" r:id="rId8"/>
    <p:sldId id="265" r:id="rId9"/>
    <p:sldId id="271" r:id="rId10"/>
    <p:sldId id="266" r:id="rId11"/>
    <p:sldId id="272" r:id="rId12"/>
    <p:sldId id="257" r:id="rId13"/>
    <p:sldId id="274" r:id="rId14"/>
    <p:sldId id="275" r:id="rId1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60" autoAdjust="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43410C9-2DF6-4667-97EC-74E2DBE4D8A2}" type="datetimeFigureOut">
              <a:rPr lang="cs-CZ"/>
              <a:pPr>
                <a:defRPr/>
              </a:pPr>
              <a:t>23.6.2014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B9CF5B0-F5A1-476D-9B76-471C3D0FCC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C9BBC-1038-459D-8FAF-CB6D521A3D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FA274-FA73-4008-81D6-41A73FADF7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7B6BB-EC80-4707-8FA0-8843A11F4F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821C0-267F-49B1-8556-0486133E72C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DF194-67A1-4543-B81E-5600B8AA9A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A7380-AE72-44F8-8EB5-48672782EF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ACED6-C39A-4F2A-9EDB-12C58C9849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1B6E-993F-4047-9AEB-5A62CDB2EA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E1F52-A9A0-442B-BE6C-1B6E6B7064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94A23-F07F-4115-B262-EBA7D77B48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11913-D3DE-4BF6-9D1D-1F935C3613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8601E63-0CE6-4C9D-8A81-FED1F7C966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i21.vsb.cz/sites/mi21.vsb.cz/files/img/OPVK_hor_zakladni_logolink_C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6525"/>
            <a:ext cx="9144000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08063" y="2924175"/>
          <a:ext cx="7248525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8259"/>
                <a:gridCol w="522026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cap="small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Číslo projektu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-18"/>
                        </a:rPr>
                        <a:t>CZ.1.07/1.5.00/34.0423</a:t>
                      </a:r>
                    </a:p>
                    <a:p>
                      <a:pPr algn="ctr"/>
                      <a:endParaRPr lang="cs-CZ" dirty="0"/>
                    </a:p>
                  </a:txBody>
                  <a:tcPr marL="91435" marR="9143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cap="small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Číslo materiálu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 marL="91435" marR="9143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cap="small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název školy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Střední škola a Vyšší odborná škola cestovního ruchu, Senovážné náměstí 12, České Budějovice 370 01</a:t>
                      </a:r>
                      <a:endParaRPr lang="cs-CZ" dirty="0"/>
                    </a:p>
                  </a:txBody>
                  <a:tcPr marL="91435" marR="9143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cap="small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Autor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Mgr. Vlasta Hubená</a:t>
                      </a:r>
                      <a:endParaRPr lang="cs-CZ" dirty="0"/>
                    </a:p>
                  </a:txBody>
                  <a:tcPr marL="91435" marR="9143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cap="small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Tematický </a:t>
                      </a:r>
                      <a:r>
                        <a:rPr lang="cs-CZ" sz="2400" cap="small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celek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Gramatika</a:t>
                      </a:r>
                      <a:endParaRPr lang="cs-CZ" dirty="0"/>
                    </a:p>
                  </a:txBody>
                  <a:tcPr marL="91435" marR="9143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cap="small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Ročník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3. ročník</a:t>
                      </a:r>
                      <a:endParaRPr lang="cs-CZ" dirty="0"/>
                    </a:p>
                  </a:txBody>
                  <a:tcPr marL="91435" marR="9143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cap="small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Datum tvorby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14. 12. 2013</a:t>
                      </a:r>
                      <a:endParaRPr lang="cs-CZ" dirty="0"/>
                    </a:p>
                  </a:txBody>
                  <a:tcPr marL="91435" marR="9143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Opravte chyby v textu- zeugma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Letadla přistávají a opět startují z nového letiště.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   ……………………………………………………….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On trpí a stydí se,že jím všichni pohrdají.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   ……………………………………………………….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Naším cílem je poznání a sžití se s novým prostředím.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   …..........................................................................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Zdravotní sestry mají rády a starají se o postižené děti.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   ……………………………………………………….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ŘEŠENÍ: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Letadla přistávají na novém letišti a opět z něho startují.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On trpí tím, že jím všichni pohrdají a stydí se za to.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Naším cílem je poznání nového prostředí a sžití se s ním.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Zdravotní sestry mají rády postižené děti a starají se o ně.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   ……………………………………………………….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TEST – URČETE, O JAKOU ODCHYLKU VE VĚTNÉ STAVBĚ SE JEDNÁ A OPRAVTE JI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A</a:t>
            </a:r>
          </a:p>
          <a:p>
            <a:pPr eaLnBrk="1" hangingPunct="1"/>
            <a:r>
              <a:rPr lang="cs-CZ" altLang="cs-CZ" sz="2400" smtClean="0"/>
              <a:t>Lidé stále vcházeli a vycházeli z budovy.</a:t>
            </a:r>
          </a:p>
          <a:p>
            <a:pPr eaLnBrk="1" hangingPunct="1"/>
            <a:r>
              <a:rPr lang="cs-CZ" altLang="cs-CZ" sz="2400" smtClean="0"/>
              <a:t>Pokračovali na adaptaci divadla.</a:t>
            </a:r>
          </a:p>
          <a:p>
            <a:pPr eaLnBrk="1" hangingPunct="1"/>
            <a:r>
              <a:rPr lang="cs-CZ" altLang="cs-CZ" sz="2400" smtClean="0"/>
              <a:t>Naši hráči, když přijedou do ciziny, špatně se jim hraje.</a:t>
            </a:r>
          </a:p>
          <a:p>
            <a:pPr eaLnBrk="1" hangingPunct="1"/>
            <a:r>
              <a:rPr lang="cs-CZ" altLang="cs-CZ" sz="2400" smtClean="0"/>
              <a:t>Zastavili se v půli cestě.</a:t>
            </a:r>
          </a:p>
        </p:txBody>
      </p:sp>
      <p:sp>
        <p:nvSpPr>
          <p:cNvPr id="13316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B</a:t>
            </a:r>
          </a:p>
          <a:p>
            <a:pPr eaLnBrk="1" hangingPunct="1"/>
            <a:r>
              <a:rPr lang="cs-CZ" altLang="cs-CZ" sz="2400" smtClean="0"/>
              <a:t>Hovořili spolu před i po přednášce.</a:t>
            </a:r>
          </a:p>
          <a:p>
            <a:pPr eaLnBrk="1" hangingPunct="1"/>
            <a:r>
              <a:rPr lang="cs-CZ" altLang="cs-CZ" sz="2400" smtClean="0"/>
              <a:t>Poznáte všechno, co k tomu souvisí.</a:t>
            </a:r>
          </a:p>
          <a:p>
            <a:pPr eaLnBrk="1" hangingPunct="1"/>
            <a:r>
              <a:rPr lang="cs-CZ" altLang="cs-CZ" sz="2400" smtClean="0"/>
              <a:t>My dva,ty a já, s námi to nedopadne dobře.</a:t>
            </a:r>
          </a:p>
          <a:p>
            <a:pPr eaLnBrk="1" hangingPunct="1"/>
            <a:r>
              <a:rPr lang="cs-CZ" altLang="cs-CZ" sz="2400" smtClean="0"/>
              <a:t>Odborníci se zajímali o práci učitele a o jeho přípravě na vyučování.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ŘEŠENÍ: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A</a:t>
            </a:r>
          </a:p>
          <a:p>
            <a:pPr eaLnBrk="1" hangingPunct="1"/>
            <a:r>
              <a:rPr lang="cs-CZ" altLang="cs-CZ" sz="2400" smtClean="0">
                <a:solidFill>
                  <a:srgbClr val="FF0000"/>
                </a:solidFill>
              </a:rPr>
              <a:t>Lidé stále vcházeli z budovy a vcházeli do ní.</a:t>
            </a:r>
          </a:p>
          <a:p>
            <a:pPr eaLnBrk="1" hangingPunct="1"/>
            <a:r>
              <a:rPr lang="cs-CZ" altLang="cs-CZ" sz="2400" smtClean="0">
                <a:solidFill>
                  <a:srgbClr val="FF0000"/>
                </a:solidFill>
              </a:rPr>
              <a:t>Pokračovali v adaptaci divadla.</a:t>
            </a:r>
          </a:p>
          <a:p>
            <a:pPr eaLnBrk="1" hangingPunct="1"/>
            <a:r>
              <a:rPr lang="cs-CZ" altLang="cs-CZ" sz="2400" smtClean="0">
                <a:solidFill>
                  <a:srgbClr val="FF0000"/>
                </a:solidFill>
              </a:rPr>
              <a:t>Našim hráčům, když přijedou do ciziny, špatně se špatně hraje.</a:t>
            </a:r>
          </a:p>
          <a:p>
            <a:pPr eaLnBrk="1" hangingPunct="1"/>
            <a:r>
              <a:rPr lang="cs-CZ" altLang="cs-CZ" sz="2400" smtClean="0">
                <a:solidFill>
                  <a:srgbClr val="FF0000"/>
                </a:solidFill>
              </a:rPr>
              <a:t>Zastavili se v půli cesty.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B</a:t>
            </a:r>
          </a:p>
          <a:p>
            <a:pPr eaLnBrk="1" hangingPunct="1"/>
            <a:r>
              <a:rPr lang="cs-CZ" altLang="cs-CZ" sz="2400" dirty="0" smtClean="0">
                <a:solidFill>
                  <a:srgbClr val="FF0000"/>
                </a:solidFill>
              </a:rPr>
              <a:t>Hovořili spolu před přednáškou i po ní.</a:t>
            </a:r>
          </a:p>
          <a:p>
            <a:pPr eaLnBrk="1" hangingPunct="1"/>
            <a:r>
              <a:rPr lang="cs-CZ" altLang="cs-CZ" sz="2400" dirty="0" smtClean="0">
                <a:solidFill>
                  <a:srgbClr val="FF0000"/>
                </a:solidFill>
              </a:rPr>
              <a:t>Poznáte všechno, co s tím souvisí.</a:t>
            </a:r>
          </a:p>
          <a:p>
            <a:pPr eaLnBrk="1" hangingPunct="1"/>
            <a:r>
              <a:rPr lang="cs-CZ" altLang="cs-CZ" sz="2400" dirty="0" smtClean="0">
                <a:solidFill>
                  <a:srgbClr val="FF0000"/>
                </a:solidFill>
              </a:rPr>
              <a:t>S námi dvěma, s </a:t>
            </a:r>
            <a:r>
              <a:rPr lang="cs-CZ" altLang="cs-CZ" sz="2400" dirty="0" smtClean="0">
                <a:solidFill>
                  <a:srgbClr val="FF0000"/>
                </a:solidFill>
              </a:rPr>
              <a:t>tebou   a </a:t>
            </a:r>
            <a:r>
              <a:rPr lang="cs-CZ" altLang="cs-CZ" sz="2400" dirty="0" smtClean="0">
                <a:solidFill>
                  <a:srgbClr val="FF0000"/>
                </a:solidFill>
              </a:rPr>
              <a:t>se mnou, to nedopadne dobře.</a:t>
            </a:r>
          </a:p>
          <a:p>
            <a:pPr eaLnBrk="1" hangingPunct="1"/>
            <a:r>
              <a:rPr lang="cs-CZ" altLang="cs-CZ" sz="2400" dirty="0" smtClean="0">
                <a:solidFill>
                  <a:srgbClr val="FF0000"/>
                </a:solidFill>
              </a:rPr>
              <a:t>Odborníci se zajímali o práci učitele a o jeho přípravu na vyučování.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1600" smtClean="0"/>
              <a:t>ZDROJE:SOCHROVÁ, Marie. 3. vyd. Havlíčkův Brod: Fragment, 2004, 104 s. ISBN 80-720-0967-2.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/>
          <p:cNvSpPr txBox="1">
            <a:spLocks/>
          </p:cNvSpPr>
          <p:nvPr/>
        </p:nvSpPr>
        <p:spPr bwMode="auto">
          <a:xfrm>
            <a:off x="296863" y="404813"/>
            <a:ext cx="8667750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FontTx/>
              <a:buChar char="•"/>
            </a:pPr>
            <a:r>
              <a:rPr lang="cs-CZ" altLang="cs-CZ" sz="2800"/>
              <a:t>Anotace:</a:t>
            </a:r>
            <a:endParaRPr lang="cs-CZ" altLang="cs-CZ" sz="2800">
              <a:solidFill>
                <a:srgbClr val="000000"/>
              </a:solidFill>
              <a:cs typeface="Arial" charset="0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</a:pPr>
            <a:r>
              <a:rPr lang="cs-CZ" altLang="cs-CZ" sz="2800"/>
              <a:t>Tento učební materiál slouží k procvičení učiva o zvláštnostech a nepravidelnostech větné stavby. Je určen pro žáky 3. ročníku střední školy. 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</a:pPr>
            <a:endParaRPr lang="cs-CZ" altLang="cs-CZ" sz="2800"/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</a:pPr>
            <a:endParaRPr lang="cs-CZ" altLang="cs-CZ" sz="2800"/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FontTx/>
              <a:buChar char="•"/>
            </a:pPr>
            <a:r>
              <a:rPr lang="cs-CZ" altLang="cs-CZ" sz="2800"/>
              <a:t>Metodické pokyny: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</a:pPr>
            <a:r>
              <a:rPr lang="cs-CZ" altLang="cs-CZ" sz="2800"/>
              <a:t> Materiál je vytvořen jako prezentace v programu MS PowerPoint. Pro jeho využití je potřeba mít k dispozici počítač nebo notebook, dataprojektor, promítací plochu a příslušné programové vybavení.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FontTx/>
              <a:buChar char="•"/>
            </a:pPr>
            <a:endParaRPr lang="cs-CZ" altLang="cs-CZ" sz="2800"/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None/>
            </a:pPr>
            <a:endParaRPr lang="cs-CZ" altLang="cs-CZ" sz="2800"/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FontTx/>
              <a:buChar char="•"/>
            </a:pPr>
            <a:endParaRPr lang="cs-CZ" altLang="cs-CZ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Cvičení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000" smtClean="0"/>
              <a:t>ODCHYLKY OD PRAVIDELNÉ VĚTNÉ STAVBY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Opravte chyby v textu - anakolut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Člověk, když není opatrný, hned se mu něco ztratí.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…………………………………………………………………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Lidé často, když dělají nějakou práci poprvé, nedaří se jim dobře.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…………………………………………………………………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…………………………………………………………………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Ty, kterých se to týká, ať se sami nad sebou zamyslí.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…………………………………………………………………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Chlapci ráno, když šli do školy, byla jim zima.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………………………………………………………………….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rgbClr val="FF0000"/>
                </a:solidFill>
              </a:rPr>
              <a:t>Člověku, když není opatrný, se hned něco ztratí.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cs-CZ" altLang="cs-CZ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rgbClr val="FF0000"/>
                </a:solidFill>
              </a:rPr>
              <a:t>Lidem se často, když dělají nějakou práci poprvé, nedaří se dobře.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400" dirty="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cs-CZ" altLang="cs-CZ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rgbClr val="FF0000"/>
                </a:solidFill>
              </a:rPr>
              <a:t>Ti, kterých se to týká, ať se sami nad sebou zamyslí.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400" dirty="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rgbClr val="FF0000"/>
                </a:solidFill>
              </a:rPr>
              <a:t>Chlapcům ráno, když šli do školy, byla zima.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400" dirty="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400" dirty="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400" dirty="0" smtClean="0"/>
          </a:p>
        </p:txBody>
      </p:sp>
      <p:sp>
        <p:nvSpPr>
          <p:cNvPr id="614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ŘEŠENÍ: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Opravte chyby v textu - atrakce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Zastavili se v půli cestě.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 ….......................................................................................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Dali se cestou překonávání obtíží a odstraněním nedostatků.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  …………………………………………………………………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  …………………………………………………………………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Ve většině případech se jim podařilo důvěry zneužít.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  ………………………………………………………………...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Čistota obce slouží zdraví spoluobčanům.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  …………………………………………………………………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ŘEŠENÍ: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solidFill>
                  <a:srgbClr val="FF0000"/>
                </a:solidFill>
              </a:rPr>
              <a:t>Zastavili se v půli cesty.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solidFill>
                  <a:srgbClr val="FF0000"/>
                </a:solidFill>
              </a:rPr>
              <a:t>Dali se cestou překonávání obtíží a odstranění nedostatků.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solidFill>
                  <a:srgbClr val="FF0000"/>
                </a:solidFill>
              </a:rPr>
              <a:t>Ve většině případů se jim podařilo důvěry zneužít.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solidFill>
                  <a:srgbClr val="FF0000"/>
                </a:solidFill>
              </a:rPr>
              <a:t>Čistota obce slouží zdraví spoluobčanů.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Opravte chyby v textu - kontaminace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Zkusme se zamyslet na druhou stránku případu.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………………………………………………………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Měli bychom se vyvarovat tomu, aby se chyby opakovaly.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……………………………………………...............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Poznáte všechno, co k tomu souvisí.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……………………………………………………….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Viděl jsem ukázku na nový televizní seriál.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……………………………………………………….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Zkusme se zamyslet nad druhou stránkou případu.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Měli bychom se vyvarovat toho, aby se chyby opakovaly.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Poznáte všechno, co s tím souvisí.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Viděl jsem ukázku nového televizního seriálu.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smtClean="0"/>
          </a:p>
        </p:txBody>
      </p:sp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ŘEŠENÍ: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655</Words>
  <Application>Microsoft Office PowerPoint</Application>
  <PresentationFormat>Předvádění na obrazovce (4:3)</PresentationFormat>
  <Paragraphs>126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Gill Sans MT</vt:lpstr>
      <vt:lpstr>Wingdings 2</vt:lpstr>
      <vt:lpstr>Výchozí návrh</vt:lpstr>
      <vt:lpstr>Snímek 1</vt:lpstr>
      <vt:lpstr>Snímek 2</vt:lpstr>
      <vt:lpstr>ODCHYLKY OD PRAVIDELNÉ VĚTNÉ STAVBY</vt:lpstr>
      <vt:lpstr>Opravte chyby v textu - anakolut</vt:lpstr>
      <vt:lpstr>ŘEŠENÍ:</vt:lpstr>
      <vt:lpstr>Opravte chyby v textu - atrakce</vt:lpstr>
      <vt:lpstr>ŘEŠENÍ:</vt:lpstr>
      <vt:lpstr>Opravte chyby v textu - kontaminace</vt:lpstr>
      <vt:lpstr>ŘEŠENÍ:</vt:lpstr>
      <vt:lpstr>Opravte chyby v textu- zeugma</vt:lpstr>
      <vt:lpstr>ŘEŠENÍ:</vt:lpstr>
      <vt:lpstr>TEST – URČETE, O JAKOU ODCHYLKU VE VĚTNÉ STAVBĚ SE JEDNÁ A OPRAVTE JI</vt:lpstr>
      <vt:lpstr>ŘEŠENÍ:</vt:lpstr>
      <vt:lpstr>ZDROJE:SOCHROVÁ, Marie. 3. vyd. Havlíčkův Brod: Fragment, 2004, 104 s. ISBN 80-720-0967-2. </vt:lpstr>
    </vt:vector>
  </TitlesOfParts>
  <Company>SŠ a VOŠ CR České Budějovice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ODCHYLKY OD PRAVIDELNÉ VĚTNÉ STAVBY</dc:title>
  <dc:creator>Uživatel</dc:creator>
  <cp:lastModifiedBy>Dum</cp:lastModifiedBy>
  <cp:revision>11</cp:revision>
  <dcterms:created xsi:type="dcterms:W3CDTF">2009-10-01T06:14:12Z</dcterms:created>
  <dcterms:modified xsi:type="dcterms:W3CDTF">2014-06-23T16:21:15Z</dcterms:modified>
</cp:coreProperties>
</file>